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18"/>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x="18288000" cy="10287000"/>
  <p:notesSz cx="6858000" cy="9144000"/>
  <p:embeddedFontLst>
    <p:embeddedFont>
      <p:font typeface="Calibri (MS)" charset="1" panose="020F0502020204030204"/>
      <p:regular r:id="rId21"/>
    </p:embeddedFont>
    <p:embeddedFont>
      <p:font typeface="Press Start 2P" charset="1" panose="00000500000000000000"/>
      <p:regular r:id="rId23"/>
    </p:embeddedFont>
    <p:embeddedFont>
      <p:font typeface="Calibri (MS) Italics" charset="1" panose="020F05020202040A0204"/>
      <p:regular r:id="rId24"/>
    </p:embeddedFont>
    <p:embeddedFont>
      <p:font typeface="Calibri (MS) Bold" charset="1" panose="020F0702030404030204"/>
      <p:regular r:id="rId26"/>
    </p:embeddedFont>
    <p:embeddedFont>
      <p:font typeface="Arial Bold" charset="1" panose="020B0802020202020204"/>
      <p:regular r:id="rId3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notesMasters/notesMaster1.xml" Type="http://schemas.openxmlformats.org/officeDocument/2006/relationships/notesMaster"/><Relationship Id="rId19" Target="theme/theme2.xml" Type="http://schemas.openxmlformats.org/officeDocument/2006/relationships/theme"/><Relationship Id="rId2" Target="presProps.xml" Type="http://schemas.openxmlformats.org/officeDocument/2006/relationships/presProps"/><Relationship Id="rId20" Target="notesSlides/notesSlide1.xml" Type="http://schemas.openxmlformats.org/officeDocument/2006/relationships/notesSlide"/><Relationship Id="rId21" Target="fonts/font21.fntdata" Type="http://schemas.openxmlformats.org/officeDocument/2006/relationships/font"/><Relationship Id="rId22" Target="notesSlides/notesSlide2.xml" Type="http://schemas.openxmlformats.org/officeDocument/2006/relationships/notesSlide"/><Relationship Id="rId23" Target="fonts/font23.fntdata" Type="http://schemas.openxmlformats.org/officeDocument/2006/relationships/font"/><Relationship Id="rId24" Target="fonts/font24.fntdata" Type="http://schemas.openxmlformats.org/officeDocument/2006/relationships/font"/><Relationship Id="rId25" Target="notesSlides/notesSlide3.xml" Type="http://schemas.openxmlformats.org/officeDocument/2006/relationships/notesSlide"/><Relationship Id="rId26" Target="fonts/font26.fntdata" Type="http://schemas.openxmlformats.org/officeDocument/2006/relationships/font"/><Relationship Id="rId27" Target="notesSlides/notesSlide4.xml" Type="http://schemas.openxmlformats.org/officeDocument/2006/relationships/notesSlide"/><Relationship Id="rId28" Target="notesSlides/notesSlide5.xml" Type="http://schemas.openxmlformats.org/officeDocument/2006/relationships/notesSlide"/><Relationship Id="rId29" Target="notesSlides/notesSlide6.xml" Type="http://schemas.openxmlformats.org/officeDocument/2006/relationships/notesSlide"/><Relationship Id="rId3" Target="viewProps.xml" Type="http://schemas.openxmlformats.org/officeDocument/2006/relationships/viewProps"/><Relationship Id="rId30" Target="notesSlides/notesSlide7.xml" Type="http://schemas.openxmlformats.org/officeDocument/2006/relationships/notesSlide"/><Relationship Id="rId31" Target="notesSlides/notesSlide8.xml" Type="http://schemas.openxmlformats.org/officeDocument/2006/relationships/notesSlide"/><Relationship Id="rId32" Target="fonts/font32.fntdata" Type="http://schemas.openxmlformats.org/officeDocument/2006/relationships/font"/><Relationship Id="rId33" Target="notesSlides/notesSlide9.xml" Type="http://schemas.openxmlformats.org/officeDocument/2006/relationships/notesSlide"/><Relationship Id="rId34" Target="notesSlides/notesSlide10.xml" Type="http://schemas.openxmlformats.org/officeDocument/2006/relationships/notesSlide"/><Relationship Id="rId35" Target="notesSlides/notesSlide11.xml" Type="http://schemas.openxmlformats.org/officeDocument/2006/relationships/notesSlide"/><Relationship Id="rId36" Target="notesSlides/notesSlide12.xml" Type="http://schemas.openxmlformats.org/officeDocument/2006/relationships/notesSlide"/><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1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0.xml" Type="http://schemas.openxmlformats.org/officeDocument/2006/relationships/slide"/></Relationships>
</file>

<file path=ppt/notesSlides/_rels/notesSlide1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1.xml" Type="http://schemas.openxmlformats.org/officeDocument/2006/relationships/slide"/></Relationships>
</file>

<file path=ppt/notesSlides/_rels/notesSlide1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2.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 Id="rId7" Target="../media/image5.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0.xml" Type="http://schemas.openxmlformats.org/officeDocument/2006/relationships/notesSlide"/><Relationship Id="rId3" Target="https://whc.unesco.org/en/sustainabletourismtoolkit/" TargetMode="External" Type="http://schemas.openxmlformats.org/officeDocument/2006/relationships/hyperlink"/><Relationship Id="rId4" Target="../media/image18.pn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26.png" Type="http://schemas.openxmlformats.org/officeDocument/2006/relationships/image"/><Relationship Id="rId11" Target="../media/image2.png" Type="http://schemas.openxmlformats.org/officeDocument/2006/relationships/image"/><Relationship Id="rId12" Target="../media/image27.png" Type="http://schemas.openxmlformats.org/officeDocument/2006/relationships/image"/><Relationship Id="rId2" Target="../notesSlides/notesSlide11.xml" Type="http://schemas.openxmlformats.org/officeDocument/2006/relationships/notesSlide"/><Relationship Id="rId3" Target="../media/image19.png" Type="http://schemas.openxmlformats.org/officeDocument/2006/relationships/image"/><Relationship Id="rId4" Target="../media/image20.png" Type="http://schemas.openxmlformats.org/officeDocument/2006/relationships/image"/><Relationship Id="rId5" Target="../media/image21.png" Type="http://schemas.openxmlformats.org/officeDocument/2006/relationships/image"/><Relationship Id="rId6" Target="../media/image22.png" Type="http://schemas.openxmlformats.org/officeDocument/2006/relationships/image"/><Relationship Id="rId7" Target="../media/image23.png" Type="http://schemas.openxmlformats.org/officeDocument/2006/relationships/image"/><Relationship Id="rId8" Target="../media/image24.png" Type="http://schemas.openxmlformats.org/officeDocument/2006/relationships/image"/><Relationship Id="rId9" Target="../media/image25.pn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25.png" Type="http://schemas.openxmlformats.org/officeDocument/2006/relationships/image"/><Relationship Id="rId11" Target="../media/image26.png" Type="http://schemas.openxmlformats.org/officeDocument/2006/relationships/image"/><Relationship Id="rId12" Target="../media/image29.png" Type="http://schemas.openxmlformats.org/officeDocument/2006/relationships/image"/><Relationship Id="rId2" Target="../notesSlides/notesSlide12.xml" Type="http://schemas.openxmlformats.org/officeDocument/2006/relationships/notesSlide"/><Relationship Id="rId3" Target="../media/image28.png" Type="http://schemas.openxmlformats.org/officeDocument/2006/relationships/image"/><Relationship Id="rId4" Target="../media/image19.png" Type="http://schemas.openxmlformats.org/officeDocument/2006/relationships/image"/><Relationship Id="rId5" Target="../media/image20.png" Type="http://schemas.openxmlformats.org/officeDocument/2006/relationships/image"/><Relationship Id="rId6" Target="../media/image21.png" Type="http://schemas.openxmlformats.org/officeDocument/2006/relationships/image"/><Relationship Id="rId7" Target="../media/image22.png" Type="http://schemas.openxmlformats.org/officeDocument/2006/relationships/image"/><Relationship Id="rId8" Target="../media/image23.png" Type="http://schemas.openxmlformats.org/officeDocument/2006/relationships/image"/><Relationship Id="rId9" Target="../media/image24.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xml" Type="http://schemas.openxmlformats.org/officeDocument/2006/relationships/notesSlide"/><Relationship Id="rId3" Target="../media/image6.png" Type="http://schemas.openxmlformats.org/officeDocument/2006/relationships/image"/><Relationship Id="rId4" Target="../media/image7.png" Type="http://schemas.openxmlformats.org/officeDocument/2006/relationships/image"/><Relationship Id="rId5" Target="../media/image8.png" Type="http://schemas.openxmlformats.org/officeDocument/2006/relationships/image"/><Relationship Id="rId6" Target="../media/image3.png" Type="http://schemas.openxmlformats.org/officeDocument/2006/relationships/image"/><Relationship Id="rId7" Target="../media/image2.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 Id="rId3" Target="../media/image9.pn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5.xml" Type="http://schemas.openxmlformats.org/officeDocument/2006/relationships/notesSlide"/><Relationship Id="rId3" Target="../media/image10.pn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 Id="rId3" Target="../media/image11.pn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7.xml" Type="http://schemas.openxmlformats.org/officeDocument/2006/relationships/notesSlid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8.xml" Type="http://schemas.openxmlformats.org/officeDocument/2006/relationships/notesSlide"/><Relationship Id="rId3" Target="../media/image12.png" Type="http://schemas.openxmlformats.org/officeDocument/2006/relationships/image"/><Relationship Id="rId4" Target="../media/image13.png" Type="http://schemas.openxmlformats.org/officeDocument/2006/relationships/image"/><Relationship Id="rId5" Target="../media/image14.png" Type="http://schemas.openxmlformats.org/officeDocument/2006/relationships/image"/><Relationship Id="rId6" Target="../media/image15.png" Type="http://schemas.openxmlformats.org/officeDocument/2006/relationships/image"/><Relationship Id="rId7" Target="../media/image16.png" Type="http://schemas.openxmlformats.org/officeDocument/2006/relationships/image"/><Relationship Id="rId8" Target="../media/image17.pn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9.xml" Type="http://schemas.openxmlformats.org/officeDocument/2006/relationships/notesSlid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aficul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a:grpSpLocks noChangeAspect="true"/>
          </p:cNvGrpSpPr>
          <p:nvPr/>
        </p:nvGrpSpPr>
        <p:grpSpPr>
          <a:xfrm rot="0">
            <a:off x="1139991" y="9374787"/>
            <a:ext cx="2931886" cy="625832"/>
            <a:chOff x="0" y="0"/>
            <a:chExt cx="3909182" cy="834442"/>
          </a:xfrm>
        </p:grpSpPr>
        <p:sp>
          <p:nvSpPr>
            <p:cNvPr name="Freeform 9" id="9" descr="Imaginea 9"/>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4"/>
              <a:stretch>
                <a:fillRect l="0" t="0" r="-324" b="-6"/>
              </a:stretch>
            </a:blipFill>
          </p:spPr>
        </p:sp>
      </p:grpSp>
      <p:grpSp>
        <p:nvGrpSpPr>
          <p:cNvPr name="Group 10" id="10"/>
          <p:cNvGrpSpPr/>
          <p:nvPr/>
        </p:nvGrpSpPr>
        <p:grpSpPr>
          <a:xfrm rot="-5400000">
            <a:off x="-761130" y="6210108"/>
            <a:ext cx="1996788" cy="474525"/>
            <a:chOff x="0" y="0"/>
            <a:chExt cx="2662384" cy="632700"/>
          </a:xfrm>
        </p:grpSpPr>
        <p:sp>
          <p:nvSpPr>
            <p:cNvPr name="Freeform 11" id="11"/>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2" id="12"/>
          <p:cNvGrpSpPr>
            <a:grpSpLocks noChangeAspect="true"/>
          </p:cNvGrpSpPr>
          <p:nvPr/>
        </p:nvGrpSpPr>
        <p:grpSpPr>
          <a:xfrm rot="0">
            <a:off x="466343" y="281878"/>
            <a:ext cx="2257857" cy="1595748"/>
            <a:chOff x="0" y="0"/>
            <a:chExt cx="3010476" cy="2127664"/>
          </a:xfrm>
        </p:grpSpPr>
        <p:sp>
          <p:nvSpPr>
            <p:cNvPr name="Freeform 13" id="13"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5"/>
              <a:stretch>
                <a:fillRect l="0" t="0" r="1" b="-62"/>
              </a:stretch>
            </a:blipFill>
          </p:spPr>
        </p:sp>
      </p:grpSp>
      <p:sp>
        <p:nvSpPr>
          <p:cNvPr name="TextBox 14" id="14"/>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5" id="15"/>
          <p:cNvGrpSpPr>
            <a:grpSpLocks noChangeAspect="true"/>
          </p:cNvGrpSpPr>
          <p:nvPr/>
        </p:nvGrpSpPr>
        <p:grpSpPr>
          <a:xfrm rot="0">
            <a:off x="13756239" y="5683210"/>
            <a:ext cx="4146753" cy="3372248"/>
            <a:chOff x="0" y="0"/>
            <a:chExt cx="5529004" cy="4496330"/>
          </a:xfrm>
        </p:grpSpPr>
        <p:sp>
          <p:nvSpPr>
            <p:cNvPr name="Freeform 16" id="16" descr="Graficul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6"/>
              <a:stretch>
                <a:fillRect l="0" t="0" r="-1" b="-9920"/>
              </a:stretch>
            </a:blipFill>
          </p:spPr>
        </p:sp>
      </p:grpSp>
      <p:grpSp>
        <p:nvGrpSpPr>
          <p:cNvPr name="Group 17" id="17"/>
          <p:cNvGrpSpPr>
            <a:grpSpLocks noChangeAspect="true"/>
          </p:cNvGrpSpPr>
          <p:nvPr/>
        </p:nvGrpSpPr>
        <p:grpSpPr>
          <a:xfrm rot="0">
            <a:off x="0" y="0"/>
            <a:ext cx="18288000" cy="10287000"/>
            <a:chOff x="0" y="0"/>
            <a:chExt cx="24384000" cy="13716000"/>
          </a:xfrm>
        </p:grpSpPr>
        <p:sp>
          <p:nvSpPr>
            <p:cNvPr name="Freeform 18" id="18"/>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7"/>
              <a:stretch>
                <a:fillRect l="0" t="0" r="-964" b="0"/>
              </a:stretch>
            </a:blipFill>
          </p:spPr>
        </p:sp>
      </p:gr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sp>
        <p:nvSpPr>
          <p:cNvPr name="TextBox 4" id="4"/>
          <p:cNvSpPr txBox="true"/>
          <p:nvPr/>
        </p:nvSpPr>
        <p:spPr>
          <a:xfrm rot="0">
            <a:off x="383138" y="1890600"/>
            <a:ext cx="8323050" cy="4855036"/>
          </a:xfrm>
          <a:prstGeom prst="rect">
            <a:avLst/>
          </a:prstGeom>
        </p:spPr>
        <p:txBody>
          <a:bodyPr anchor="t" rtlCol="false" tIns="0" lIns="0" bIns="0" rIns="0">
            <a:spAutoFit/>
          </a:bodyPr>
          <a:lstStyle/>
          <a:p>
            <a:pPr algn="just" marL="0" indent="0" lvl="0">
              <a:lnSpc>
                <a:spcPts val="3726"/>
              </a:lnSpc>
            </a:pPr>
            <a:r>
              <a:rPr lang="en-US" sz="2700">
                <a:solidFill>
                  <a:srgbClr val="616161"/>
                </a:solidFill>
                <a:latin typeface="Calibri (MS)"/>
                <a:ea typeface="Calibri (MS)"/>
                <a:cs typeface="Calibri (MS)"/>
                <a:sym typeface="Calibri (MS)"/>
              </a:rPr>
              <a:t>UNESCO a stabilit un sistem global pentru recunoașterea și protejarea siturilor din patrimoniul mondial în 1972, prin Convenția privind protecția patrimoniului mondial cultural și natural. Scopul este de a conserva siturile culturale și naturale importante din întreaga lume.</a:t>
            </a:r>
          </a:p>
          <a:p>
            <a:pPr algn="l" marL="0" indent="0" lvl="0">
              <a:lnSpc>
                <a:spcPts val="3496"/>
              </a:lnSpc>
            </a:pPr>
            <a:r>
              <a:rPr lang="en-US" sz="2700">
                <a:solidFill>
                  <a:srgbClr val="616161"/>
                </a:solidFill>
                <a:latin typeface="Calibri (MS)"/>
                <a:ea typeface="Calibri (MS)"/>
                <a:cs typeface="Calibri (MS)"/>
                <a:sym typeface="Calibri (MS)"/>
              </a:rPr>
              <a:t>UNESCO oferă un set de instrumente cu îndrumări pentru administratorii de situri, autorități și industria turismului pentru a gestiona sustenabil siturile de patrimoniu. Acesta acoperă planificarea strategică, guvernanța și implicarea părților interesate cu exemple din lumea reală.</a:t>
            </a:r>
          </a:p>
          <a:p>
            <a:pPr algn="l" marL="0" indent="0" lvl="0">
              <a:lnSpc>
                <a:spcPts val="2136"/>
              </a:lnSpc>
            </a:pPr>
            <a:r>
              <a:rPr lang="en-US" sz="1650" u="sng">
                <a:solidFill>
                  <a:srgbClr val="1155CC"/>
                </a:solidFill>
                <a:latin typeface="Calibri (MS)"/>
                <a:ea typeface="Calibri (MS)"/>
                <a:cs typeface="Calibri (MS)"/>
                <a:sym typeface="Calibri (MS)"/>
                <a:hlinkClick r:id="rId3" tooltip="https://whc.unesco.org/en/sustainabletourismtoolkit/"/>
              </a:rPr>
              <a:t>https://whc.unesco.org/en/sustainabletourismtoolkit/</a:t>
            </a:r>
          </a:p>
        </p:txBody>
      </p:sp>
      <p:grpSp>
        <p:nvGrpSpPr>
          <p:cNvPr name="Group 5" id="5"/>
          <p:cNvGrpSpPr/>
          <p:nvPr/>
        </p:nvGrpSpPr>
        <p:grpSpPr>
          <a:xfrm rot="0">
            <a:off x="146952" y="122460"/>
            <a:ext cx="17916750" cy="1073700"/>
            <a:chOff x="0" y="0"/>
            <a:chExt cx="23889000" cy="1431600"/>
          </a:xfrm>
        </p:grpSpPr>
        <p:sp>
          <p:nvSpPr>
            <p:cNvPr name="Freeform 6" id="6"/>
            <p:cNvSpPr/>
            <p:nvPr/>
          </p:nvSpPr>
          <p:spPr>
            <a:xfrm flipH="false" flipV="false" rot="0">
              <a:off x="0" y="0"/>
              <a:ext cx="23889001" cy="1431600"/>
            </a:xfrm>
            <a:custGeom>
              <a:avLst/>
              <a:gdLst/>
              <a:ahLst/>
              <a:cxnLst/>
              <a:rect r="r" b="b" t="t" l="l"/>
              <a:pathLst>
                <a:path h="1431600" w="23889001">
                  <a:moveTo>
                    <a:pt x="0" y="0"/>
                  </a:moveTo>
                  <a:lnTo>
                    <a:pt x="23889001" y="0"/>
                  </a:lnTo>
                  <a:lnTo>
                    <a:pt x="23889001" y="1431600"/>
                  </a:lnTo>
                  <a:lnTo>
                    <a:pt x="0" y="1431600"/>
                  </a:lnTo>
                  <a:close/>
                </a:path>
              </a:pathLst>
            </a:custGeom>
            <a:solidFill>
              <a:srgbClr val="000000">
                <a:alpha val="0"/>
              </a:srgbClr>
            </a:solidFill>
          </p:spPr>
        </p:sp>
        <p:sp>
          <p:nvSpPr>
            <p:cNvPr name="TextBox 7" id="7"/>
            <p:cNvSpPr txBox="true"/>
            <p:nvPr/>
          </p:nvSpPr>
          <p:spPr>
            <a:xfrm>
              <a:off x="0" y="-38100"/>
              <a:ext cx="23889000" cy="1469700"/>
            </a:xfrm>
            <a:prstGeom prst="rect">
              <a:avLst/>
            </a:prstGeom>
          </p:spPr>
          <p:txBody>
            <a:bodyPr anchor="ctr" rtlCol="false" tIns="0" lIns="0" bIns="0" rIns="0"/>
            <a:lstStyle/>
            <a:p>
              <a:pPr algn="l" marL="0" indent="0" lvl="0">
                <a:lnSpc>
                  <a:spcPts val="4855"/>
                </a:lnSpc>
              </a:pPr>
              <a:r>
                <a:rPr lang="en-US" sz="4495">
                  <a:solidFill>
                    <a:srgbClr val="F2F2F2"/>
                  </a:solidFill>
                  <a:latin typeface="Calibri (MS)"/>
                  <a:ea typeface="Calibri (MS)"/>
                  <a:cs typeface="Calibri (MS)"/>
                  <a:sym typeface="Calibri (MS)"/>
                </a:rPr>
                <a:t>Trusa de instrumente pentru turism durabil din Patrimoniul Mondial UNESCO </a:t>
              </a:r>
            </a:p>
          </p:txBody>
        </p:sp>
      </p:grpSp>
      <p:grpSp>
        <p:nvGrpSpPr>
          <p:cNvPr name="Group 8" id="8"/>
          <p:cNvGrpSpPr>
            <a:grpSpLocks noChangeAspect="true"/>
          </p:cNvGrpSpPr>
          <p:nvPr/>
        </p:nvGrpSpPr>
        <p:grpSpPr>
          <a:xfrm rot="0">
            <a:off x="9174412" y="1758562"/>
            <a:ext cx="8510587" cy="6281738"/>
            <a:chOff x="0" y="0"/>
            <a:chExt cx="11347450" cy="8375650"/>
          </a:xfrm>
        </p:grpSpPr>
        <p:sp>
          <p:nvSpPr>
            <p:cNvPr name="Freeform 9" id="9"/>
            <p:cNvSpPr/>
            <p:nvPr/>
          </p:nvSpPr>
          <p:spPr>
            <a:xfrm flipH="false" flipV="false" rot="0">
              <a:off x="0" y="0"/>
              <a:ext cx="11347450" cy="8375650"/>
            </a:xfrm>
            <a:custGeom>
              <a:avLst/>
              <a:gdLst/>
              <a:ahLst/>
              <a:cxnLst/>
              <a:rect r="r" b="b" t="t" l="l"/>
              <a:pathLst>
                <a:path h="8375650" w="11347450">
                  <a:moveTo>
                    <a:pt x="0" y="0"/>
                  </a:moveTo>
                  <a:lnTo>
                    <a:pt x="11347450" y="0"/>
                  </a:lnTo>
                  <a:lnTo>
                    <a:pt x="11347450" y="8375650"/>
                  </a:lnTo>
                  <a:lnTo>
                    <a:pt x="0" y="8375650"/>
                  </a:lnTo>
                  <a:lnTo>
                    <a:pt x="0" y="0"/>
                  </a:lnTo>
                  <a:close/>
                </a:path>
              </a:pathLst>
            </a:custGeom>
            <a:blipFill>
              <a:blip r:embed="rId4"/>
              <a:stretch>
                <a:fillRect l="0" t="-49" r="0" b="-49"/>
              </a:stretch>
            </a:blipFill>
          </p:spPr>
        </p:sp>
      </p:gr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3259060" y="4370464"/>
            <a:ext cx="11759142" cy="68581"/>
            <a:chOff x="0" y="0"/>
            <a:chExt cx="15678856" cy="91442"/>
          </a:xfrm>
        </p:grpSpPr>
        <p:sp>
          <p:nvSpPr>
            <p:cNvPr name="Freeform 5" id="5"/>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6" id="6"/>
          <p:cNvGrpSpPr>
            <a:grpSpLocks noChangeAspect="true"/>
          </p:cNvGrpSpPr>
          <p:nvPr/>
        </p:nvGrpSpPr>
        <p:grpSpPr>
          <a:xfrm rot="0">
            <a:off x="3470178" y="5706573"/>
            <a:ext cx="2612576" cy="2620828"/>
            <a:chOff x="0" y="0"/>
            <a:chExt cx="3483434" cy="3494438"/>
          </a:xfrm>
        </p:grpSpPr>
        <p:sp>
          <p:nvSpPr>
            <p:cNvPr name="Freeform 7" id="7" descr="Imaginea 14"/>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3"/>
              <a:stretch>
                <a:fillRect l="-68745" t="-230758" r="-486597" b="-61741"/>
              </a:stretch>
            </a:blipFill>
          </p:spPr>
        </p:sp>
      </p:grpSp>
      <p:grpSp>
        <p:nvGrpSpPr>
          <p:cNvPr name="Group 8" id="8"/>
          <p:cNvGrpSpPr>
            <a:grpSpLocks noChangeAspect="true"/>
          </p:cNvGrpSpPr>
          <p:nvPr/>
        </p:nvGrpSpPr>
        <p:grpSpPr>
          <a:xfrm rot="0">
            <a:off x="8817429" y="5847957"/>
            <a:ext cx="5682344" cy="2978331"/>
            <a:chOff x="0" y="0"/>
            <a:chExt cx="7576458" cy="3971108"/>
          </a:xfrm>
        </p:grpSpPr>
        <p:sp>
          <p:nvSpPr>
            <p:cNvPr name="Freeform 9" id="9" descr="Imaginea 16"/>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3"/>
              <a:stretch>
                <a:fillRect l="-120461" t="-193359" r="-80834" b="-51999"/>
              </a:stretch>
            </a:blipFill>
          </p:spPr>
        </p:sp>
      </p:grpSp>
      <p:grpSp>
        <p:nvGrpSpPr>
          <p:cNvPr name="Group 10" id="10"/>
          <p:cNvGrpSpPr>
            <a:grpSpLocks noChangeAspect="true"/>
          </p:cNvGrpSpPr>
          <p:nvPr/>
        </p:nvGrpSpPr>
        <p:grpSpPr>
          <a:xfrm rot="2428976">
            <a:off x="5952211" y="1933612"/>
            <a:ext cx="1516365" cy="2978332"/>
            <a:chOff x="0" y="0"/>
            <a:chExt cx="2021820" cy="3971110"/>
          </a:xfrm>
        </p:grpSpPr>
        <p:sp>
          <p:nvSpPr>
            <p:cNvPr name="Freeform 11" id="11" descr="Imaginea 17"/>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3"/>
              <a:stretch>
                <a:fillRect l="-726236" t="-193359" r="-302809" b="-51999"/>
              </a:stretch>
            </a:blipFill>
          </p:spPr>
        </p:sp>
      </p:grpSp>
      <p:grpSp>
        <p:nvGrpSpPr>
          <p:cNvPr name="Group 12" id="12"/>
          <p:cNvGrpSpPr>
            <a:grpSpLocks noChangeAspect="true"/>
          </p:cNvGrpSpPr>
          <p:nvPr/>
        </p:nvGrpSpPr>
        <p:grpSpPr>
          <a:xfrm rot="-9681207">
            <a:off x="1873791" y="4903446"/>
            <a:ext cx="1248671" cy="1406004"/>
            <a:chOff x="0" y="0"/>
            <a:chExt cx="1664894" cy="1874672"/>
          </a:xfrm>
        </p:grpSpPr>
        <p:sp>
          <p:nvSpPr>
            <p:cNvPr name="Freeform 13" id="13" descr="Imaginea 18"/>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4"/>
              <a:stretch>
                <a:fillRect l="-2261002" t="-1074429" r="-1064343" b="-654417"/>
              </a:stretch>
            </a:blipFill>
          </p:spPr>
        </p:sp>
      </p:grpSp>
      <p:grpSp>
        <p:nvGrpSpPr>
          <p:cNvPr name="Group 14" id="14"/>
          <p:cNvGrpSpPr>
            <a:grpSpLocks noChangeAspect="true"/>
          </p:cNvGrpSpPr>
          <p:nvPr/>
        </p:nvGrpSpPr>
        <p:grpSpPr>
          <a:xfrm rot="-9681207">
            <a:off x="11264853" y="3058647"/>
            <a:ext cx="745130" cy="839015"/>
            <a:chOff x="0" y="0"/>
            <a:chExt cx="993506" cy="1118686"/>
          </a:xfrm>
        </p:grpSpPr>
        <p:sp>
          <p:nvSpPr>
            <p:cNvPr name="Freeform 15" id="15" descr="Imaginea 19"/>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5"/>
              <a:stretch>
                <a:fillRect l="-2258966" t="-1077015" r="-1063295" b="-656233"/>
              </a:stretch>
            </a:blipFill>
          </p:spPr>
        </p:sp>
      </p:grpSp>
      <p:grpSp>
        <p:nvGrpSpPr>
          <p:cNvPr name="Group 16" id="16"/>
          <p:cNvGrpSpPr>
            <a:grpSpLocks noChangeAspect="true"/>
          </p:cNvGrpSpPr>
          <p:nvPr/>
        </p:nvGrpSpPr>
        <p:grpSpPr>
          <a:xfrm rot="-9681207">
            <a:off x="15448731" y="4892889"/>
            <a:ext cx="897990" cy="1011135"/>
            <a:chOff x="0" y="0"/>
            <a:chExt cx="1197320" cy="1348180"/>
          </a:xfrm>
        </p:grpSpPr>
        <p:sp>
          <p:nvSpPr>
            <p:cNvPr name="Freeform 17" id="17" descr="Imaginea 20"/>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6"/>
              <a:stretch>
                <a:fillRect l="-2258932" t="-1075600" r="-1063277" b="-655239"/>
              </a:stretch>
            </a:blipFill>
          </p:spPr>
        </p:sp>
      </p:grpSp>
      <p:grpSp>
        <p:nvGrpSpPr>
          <p:cNvPr name="Group 18" id="18"/>
          <p:cNvGrpSpPr>
            <a:grpSpLocks noChangeAspect="true"/>
          </p:cNvGrpSpPr>
          <p:nvPr/>
        </p:nvGrpSpPr>
        <p:grpSpPr>
          <a:xfrm rot="-9681207">
            <a:off x="2589366" y="6177738"/>
            <a:ext cx="499530" cy="562470"/>
            <a:chOff x="0" y="0"/>
            <a:chExt cx="666040" cy="749960"/>
          </a:xfrm>
        </p:grpSpPr>
        <p:sp>
          <p:nvSpPr>
            <p:cNvPr name="Freeform 19" id="19" descr="Imaginea 21"/>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7"/>
              <a:stretch>
                <a:fillRect l="-2259177" t="-1075677" r="-1063403" b="-655293"/>
              </a:stretch>
            </a:blipFill>
          </p:spPr>
        </p:sp>
      </p:grpSp>
      <p:grpSp>
        <p:nvGrpSpPr>
          <p:cNvPr name="Group 20" id="20"/>
          <p:cNvGrpSpPr>
            <a:grpSpLocks noChangeAspect="true"/>
          </p:cNvGrpSpPr>
          <p:nvPr/>
        </p:nvGrpSpPr>
        <p:grpSpPr>
          <a:xfrm rot="-9681207">
            <a:off x="15326866" y="3788208"/>
            <a:ext cx="986675" cy="1110992"/>
            <a:chOff x="0" y="0"/>
            <a:chExt cx="1315566" cy="1481322"/>
          </a:xfrm>
        </p:grpSpPr>
        <p:sp>
          <p:nvSpPr>
            <p:cNvPr name="Freeform 21" id="21" descr="Imaginea 22"/>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8"/>
              <a:stretch>
                <a:fillRect l="-2258954" t="-1078496" r="-1063288" b="-657273"/>
              </a:stretch>
            </a:blipFill>
          </p:spPr>
        </p:sp>
      </p:grpSp>
      <p:grpSp>
        <p:nvGrpSpPr>
          <p:cNvPr name="Group 22" id="22"/>
          <p:cNvGrpSpPr>
            <a:grpSpLocks noChangeAspect="true"/>
          </p:cNvGrpSpPr>
          <p:nvPr/>
        </p:nvGrpSpPr>
        <p:grpSpPr>
          <a:xfrm rot="0">
            <a:off x="3112848" y="1820522"/>
            <a:ext cx="3098033" cy="3222177"/>
            <a:chOff x="0" y="0"/>
            <a:chExt cx="4130710" cy="4296236"/>
          </a:xfrm>
        </p:grpSpPr>
        <p:sp>
          <p:nvSpPr>
            <p:cNvPr name="Freeform 23" id="23" descr="Imaginea 23"/>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9"/>
              <a:stretch>
                <a:fillRect l="-44250" t="-66322" r="-518182" b="-216580"/>
              </a:stretch>
            </a:blipFill>
          </p:spPr>
        </p:sp>
      </p:grpSp>
      <p:grpSp>
        <p:nvGrpSpPr>
          <p:cNvPr name="Group 24" id="24"/>
          <p:cNvGrpSpPr>
            <a:grpSpLocks noChangeAspect="true"/>
          </p:cNvGrpSpPr>
          <p:nvPr/>
        </p:nvGrpSpPr>
        <p:grpSpPr>
          <a:xfrm rot="0">
            <a:off x="12171894" y="2498580"/>
            <a:ext cx="2600131" cy="1687281"/>
            <a:chOff x="0" y="0"/>
            <a:chExt cx="3466842" cy="2249708"/>
          </a:xfrm>
        </p:grpSpPr>
        <p:sp>
          <p:nvSpPr>
            <p:cNvPr name="Freeform 25" id="25" descr="Imaginea 24"/>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0"/>
              <a:stretch>
                <a:fillRect l="-215268" t="-50388" r="-104072" b="-237935"/>
              </a:stretch>
            </a:blipFill>
          </p:spPr>
        </p:sp>
      </p:grpSp>
      <p:grpSp>
        <p:nvGrpSpPr>
          <p:cNvPr name="Group 26" id="26"/>
          <p:cNvGrpSpPr>
            <a:grpSpLocks noChangeAspect="true"/>
          </p:cNvGrpSpPr>
          <p:nvPr/>
        </p:nvGrpSpPr>
        <p:grpSpPr>
          <a:xfrm rot="0">
            <a:off x="1793118" y="9289656"/>
            <a:ext cx="2931887" cy="625832"/>
            <a:chOff x="0" y="0"/>
            <a:chExt cx="3909182" cy="834442"/>
          </a:xfrm>
        </p:grpSpPr>
        <p:sp>
          <p:nvSpPr>
            <p:cNvPr name="Freeform 27" id="27" descr="Imaginea 1"/>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11"/>
              <a:stretch>
                <a:fillRect l="0" t="0" r="-324" b="-6"/>
              </a:stretch>
            </a:blipFill>
          </p:spPr>
        </p:sp>
      </p:grpSp>
      <p:sp>
        <p:nvSpPr>
          <p:cNvPr name="TextBox 28" id="28"/>
          <p:cNvSpPr txBox="true"/>
          <p:nvPr/>
        </p:nvSpPr>
        <p:spPr>
          <a:xfrm rot="0">
            <a:off x="5022327" y="9178172"/>
            <a:ext cx="11973937"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29" id="29"/>
          <p:cNvGrpSpPr>
            <a:grpSpLocks noChangeAspect="true"/>
          </p:cNvGrpSpPr>
          <p:nvPr/>
        </p:nvGrpSpPr>
        <p:grpSpPr>
          <a:xfrm rot="0">
            <a:off x="112" y="0"/>
            <a:ext cx="18288000" cy="10287000"/>
            <a:chOff x="0" y="0"/>
            <a:chExt cx="24384000" cy="13716000"/>
          </a:xfrm>
        </p:grpSpPr>
        <p:sp>
          <p:nvSpPr>
            <p:cNvPr name="Freeform 30" id="30"/>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0" t="0" r="-964" b="0"/>
              </a:stretch>
            </a:blipFill>
          </p:spPr>
        </p:sp>
      </p:gr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0"/>
            <a:ext cx="18288000" cy="10287000"/>
            <a:chOff x="0" y="0"/>
            <a:chExt cx="24384000" cy="13716000"/>
          </a:xfrm>
        </p:grpSpPr>
        <p:sp>
          <p:nvSpPr>
            <p:cNvPr name="Freeform 5" id="5" descr="Imaginea 4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3"/>
              <a:stretch>
                <a:fillRect l="0" t="0" r="-88" b="0"/>
              </a:stretch>
            </a:blipFill>
          </p:spPr>
        </p:sp>
      </p:grpSp>
      <p:grpSp>
        <p:nvGrpSpPr>
          <p:cNvPr name="Group 6" id="6"/>
          <p:cNvGrpSpPr/>
          <p:nvPr/>
        </p:nvGrpSpPr>
        <p:grpSpPr>
          <a:xfrm rot="0">
            <a:off x="-7144" y="-7144"/>
            <a:ext cx="18302288" cy="10301288"/>
            <a:chOff x="0" y="0"/>
            <a:chExt cx="24403050" cy="13735050"/>
          </a:xfrm>
        </p:grpSpPr>
        <p:sp>
          <p:nvSpPr>
            <p:cNvPr name="Freeform 7" id="7"/>
            <p:cNvSpPr/>
            <p:nvPr/>
          </p:nvSpPr>
          <p:spPr>
            <a:xfrm flipH="false" flipV="false" rot="0">
              <a:off x="0" y="0"/>
              <a:ext cx="24403050" cy="13735050"/>
            </a:xfrm>
            <a:custGeom>
              <a:avLst/>
              <a:gdLst/>
              <a:ahLst/>
              <a:cxnLst/>
              <a:rect r="r" b="b" t="t" l="l"/>
              <a:pathLst>
                <a:path h="13735050" w="2440305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p:spPr>
        </p:sp>
      </p:grpSp>
      <p:grpSp>
        <p:nvGrpSpPr>
          <p:cNvPr name="Group 8" id="8"/>
          <p:cNvGrpSpPr/>
          <p:nvPr/>
        </p:nvGrpSpPr>
        <p:grpSpPr>
          <a:xfrm rot="0">
            <a:off x="3259062" y="4162274"/>
            <a:ext cx="11759142" cy="68581"/>
            <a:chOff x="0" y="0"/>
            <a:chExt cx="15678856" cy="91442"/>
          </a:xfrm>
        </p:grpSpPr>
        <p:sp>
          <p:nvSpPr>
            <p:cNvPr name="Freeform 9" id="9"/>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10" id="10"/>
          <p:cNvGrpSpPr>
            <a:grpSpLocks noChangeAspect="true"/>
          </p:cNvGrpSpPr>
          <p:nvPr/>
        </p:nvGrpSpPr>
        <p:grpSpPr>
          <a:xfrm rot="0">
            <a:off x="3470178" y="5706573"/>
            <a:ext cx="2612576" cy="2620828"/>
            <a:chOff x="0" y="0"/>
            <a:chExt cx="3483434" cy="3494438"/>
          </a:xfrm>
        </p:grpSpPr>
        <p:sp>
          <p:nvSpPr>
            <p:cNvPr name="Freeform 11" id="11" descr="Imaginea 30"/>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4"/>
              <a:stretch>
                <a:fillRect l="-68745" t="-230758" r="-486597" b="-61741"/>
              </a:stretch>
            </a:blipFill>
          </p:spPr>
        </p:sp>
      </p:grpSp>
      <p:grpSp>
        <p:nvGrpSpPr>
          <p:cNvPr name="Group 12" id="12"/>
          <p:cNvGrpSpPr>
            <a:grpSpLocks noChangeAspect="true"/>
          </p:cNvGrpSpPr>
          <p:nvPr/>
        </p:nvGrpSpPr>
        <p:grpSpPr>
          <a:xfrm rot="0">
            <a:off x="8817429" y="5847957"/>
            <a:ext cx="5682344" cy="2978331"/>
            <a:chOff x="0" y="0"/>
            <a:chExt cx="7576458" cy="3971108"/>
          </a:xfrm>
        </p:grpSpPr>
        <p:sp>
          <p:nvSpPr>
            <p:cNvPr name="Freeform 13" id="13" descr="Imaginea 31"/>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4"/>
              <a:stretch>
                <a:fillRect l="-120461" t="-193359" r="-80834" b="-51999"/>
              </a:stretch>
            </a:blipFill>
          </p:spPr>
        </p:sp>
      </p:grpSp>
      <p:grpSp>
        <p:nvGrpSpPr>
          <p:cNvPr name="Group 14" id="14"/>
          <p:cNvGrpSpPr>
            <a:grpSpLocks noChangeAspect="true"/>
          </p:cNvGrpSpPr>
          <p:nvPr/>
        </p:nvGrpSpPr>
        <p:grpSpPr>
          <a:xfrm rot="2428976">
            <a:off x="5954983" y="1818156"/>
            <a:ext cx="1516365" cy="2978333"/>
            <a:chOff x="0" y="0"/>
            <a:chExt cx="2021820" cy="3971110"/>
          </a:xfrm>
        </p:grpSpPr>
        <p:sp>
          <p:nvSpPr>
            <p:cNvPr name="Freeform 15" id="15" descr="Imaginea 32"/>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4"/>
              <a:stretch>
                <a:fillRect l="-726236" t="-193359" r="-302809" b="-51999"/>
              </a:stretch>
            </a:blipFill>
          </p:spPr>
        </p:sp>
      </p:grpSp>
      <p:grpSp>
        <p:nvGrpSpPr>
          <p:cNvPr name="Group 16" id="16"/>
          <p:cNvGrpSpPr>
            <a:grpSpLocks noChangeAspect="true"/>
          </p:cNvGrpSpPr>
          <p:nvPr/>
        </p:nvGrpSpPr>
        <p:grpSpPr>
          <a:xfrm rot="-9681207">
            <a:off x="1873791" y="4903446"/>
            <a:ext cx="1248671" cy="1406004"/>
            <a:chOff x="0" y="0"/>
            <a:chExt cx="1664894" cy="1874672"/>
          </a:xfrm>
        </p:grpSpPr>
        <p:sp>
          <p:nvSpPr>
            <p:cNvPr name="Freeform 17" id="17" descr="Imaginea 33"/>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5"/>
              <a:stretch>
                <a:fillRect l="-2261002" t="-1074429" r="-1064343" b="-654417"/>
              </a:stretch>
            </a:blipFill>
          </p:spPr>
        </p:sp>
      </p:grpSp>
      <p:grpSp>
        <p:nvGrpSpPr>
          <p:cNvPr name="Group 18" id="18"/>
          <p:cNvGrpSpPr>
            <a:grpSpLocks noChangeAspect="true"/>
          </p:cNvGrpSpPr>
          <p:nvPr/>
        </p:nvGrpSpPr>
        <p:grpSpPr>
          <a:xfrm rot="-9681207">
            <a:off x="11264853" y="3058647"/>
            <a:ext cx="745130" cy="839015"/>
            <a:chOff x="0" y="0"/>
            <a:chExt cx="993506" cy="1118686"/>
          </a:xfrm>
        </p:grpSpPr>
        <p:sp>
          <p:nvSpPr>
            <p:cNvPr name="Freeform 19" id="19" descr="Imaginea 34"/>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6"/>
              <a:stretch>
                <a:fillRect l="-2258966" t="-1077015" r="-1063295" b="-656233"/>
              </a:stretch>
            </a:blipFill>
          </p:spPr>
        </p:sp>
      </p:grpSp>
      <p:grpSp>
        <p:nvGrpSpPr>
          <p:cNvPr name="Group 20" id="20"/>
          <p:cNvGrpSpPr>
            <a:grpSpLocks noChangeAspect="true"/>
          </p:cNvGrpSpPr>
          <p:nvPr/>
        </p:nvGrpSpPr>
        <p:grpSpPr>
          <a:xfrm rot="-9681207">
            <a:off x="15448731" y="4892889"/>
            <a:ext cx="897990" cy="1011135"/>
            <a:chOff x="0" y="0"/>
            <a:chExt cx="1197320" cy="1348180"/>
          </a:xfrm>
        </p:grpSpPr>
        <p:sp>
          <p:nvSpPr>
            <p:cNvPr name="Freeform 21" id="21" descr="Imaginea 35"/>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7"/>
              <a:stretch>
                <a:fillRect l="-2258932" t="-1075600" r="-1063277" b="-655239"/>
              </a:stretch>
            </a:blipFill>
          </p:spPr>
        </p:sp>
      </p:grpSp>
      <p:grpSp>
        <p:nvGrpSpPr>
          <p:cNvPr name="Group 22" id="22"/>
          <p:cNvGrpSpPr>
            <a:grpSpLocks noChangeAspect="true"/>
          </p:cNvGrpSpPr>
          <p:nvPr/>
        </p:nvGrpSpPr>
        <p:grpSpPr>
          <a:xfrm rot="-9681207">
            <a:off x="2589366" y="6177738"/>
            <a:ext cx="499530" cy="562470"/>
            <a:chOff x="0" y="0"/>
            <a:chExt cx="666040" cy="749960"/>
          </a:xfrm>
        </p:grpSpPr>
        <p:sp>
          <p:nvSpPr>
            <p:cNvPr name="Freeform 23" id="23" descr="Imaginea 36"/>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8"/>
              <a:stretch>
                <a:fillRect l="-2259177" t="-1075677" r="-1063403" b="-655293"/>
              </a:stretch>
            </a:blipFill>
          </p:spPr>
        </p:sp>
      </p:grpSp>
      <p:grpSp>
        <p:nvGrpSpPr>
          <p:cNvPr name="Group 24" id="24"/>
          <p:cNvGrpSpPr>
            <a:grpSpLocks noChangeAspect="true"/>
          </p:cNvGrpSpPr>
          <p:nvPr/>
        </p:nvGrpSpPr>
        <p:grpSpPr>
          <a:xfrm rot="-9681207">
            <a:off x="15326866" y="3788208"/>
            <a:ext cx="986675" cy="1110992"/>
            <a:chOff x="0" y="0"/>
            <a:chExt cx="1315566" cy="1481322"/>
          </a:xfrm>
        </p:grpSpPr>
        <p:sp>
          <p:nvSpPr>
            <p:cNvPr name="Freeform 25" id="25" descr="Imaginea 37"/>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9"/>
              <a:stretch>
                <a:fillRect l="-2258954" t="-1078496" r="-1063288" b="-657273"/>
              </a:stretch>
            </a:blipFill>
          </p:spPr>
        </p:sp>
      </p:grpSp>
      <p:grpSp>
        <p:nvGrpSpPr>
          <p:cNvPr name="Group 26" id="26"/>
          <p:cNvGrpSpPr>
            <a:grpSpLocks noChangeAspect="true"/>
          </p:cNvGrpSpPr>
          <p:nvPr/>
        </p:nvGrpSpPr>
        <p:grpSpPr>
          <a:xfrm rot="0">
            <a:off x="3102109" y="1675846"/>
            <a:ext cx="3098035" cy="3222177"/>
            <a:chOff x="0" y="0"/>
            <a:chExt cx="4130714" cy="4296236"/>
          </a:xfrm>
        </p:grpSpPr>
        <p:sp>
          <p:nvSpPr>
            <p:cNvPr name="Freeform 27" id="27" descr="Imaginea 38"/>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10"/>
              <a:stretch>
                <a:fillRect l="-44250" t="-66322" r="-518182" b="-216580"/>
              </a:stretch>
            </a:blipFill>
          </p:spPr>
        </p:sp>
      </p:grpSp>
      <p:grpSp>
        <p:nvGrpSpPr>
          <p:cNvPr name="Group 28" id="28"/>
          <p:cNvGrpSpPr>
            <a:grpSpLocks noChangeAspect="true"/>
          </p:cNvGrpSpPr>
          <p:nvPr/>
        </p:nvGrpSpPr>
        <p:grpSpPr>
          <a:xfrm rot="0">
            <a:off x="12161160" y="2353905"/>
            <a:ext cx="2600130" cy="1687281"/>
            <a:chOff x="0" y="0"/>
            <a:chExt cx="3466840" cy="2249708"/>
          </a:xfrm>
        </p:grpSpPr>
        <p:sp>
          <p:nvSpPr>
            <p:cNvPr name="Freeform 29" id="29" descr="Imaginea 39"/>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1"/>
              <a:stretch>
                <a:fillRect l="-215268" t="-50388" r="-104072" b="-237935"/>
              </a:stretch>
            </a:blipFill>
          </p:spPr>
        </p:sp>
      </p:grpSp>
      <p:grpSp>
        <p:nvGrpSpPr>
          <p:cNvPr name="Group 30" id="30"/>
          <p:cNvGrpSpPr>
            <a:grpSpLocks noChangeAspect="true"/>
          </p:cNvGrpSpPr>
          <p:nvPr/>
        </p:nvGrpSpPr>
        <p:grpSpPr>
          <a:xfrm rot="0">
            <a:off x="0" y="0"/>
            <a:ext cx="18288000" cy="10287000"/>
            <a:chOff x="0" y="0"/>
            <a:chExt cx="24384000" cy="13716000"/>
          </a:xfrm>
        </p:grpSpPr>
        <p:sp>
          <p:nvSpPr>
            <p:cNvPr name="Freeform 31" id="31"/>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0" t="0" r="-964" b="0"/>
              </a:stretch>
            </a:blipFill>
          </p:spPr>
        </p:sp>
      </p:gr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aficul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a:grpSpLocks noChangeAspect="true"/>
          </p:cNvGrpSpPr>
          <p:nvPr/>
        </p:nvGrpSpPr>
        <p:grpSpPr>
          <a:xfrm rot="0">
            <a:off x="1139991" y="9374787"/>
            <a:ext cx="2931886" cy="625832"/>
            <a:chOff x="0" y="0"/>
            <a:chExt cx="3909182" cy="834442"/>
          </a:xfrm>
        </p:grpSpPr>
        <p:sp>
          <p:nvSpPr>
            <p:cNvPr name="Freeform 9" id="9" descr="Imaginea 9"/>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4"/>
              <a:stretch>
                <a:fillRect l="0" t="0" r="-324" b="-6"/>
              </a:stretch>
            </a:blipFill>
          </p:spPr>
        </p:sp>
      </p:grpSp>
      <p:grpSp>
        <p:nvGrpSpPr>
          <p:cNvPr name="Group 10" id="10"/>
          <p:cNvGrpSpPr/>
          <p:nvPr/>
        </p:nvGrpSpPr>
        <p:grpSpPr>
          <a:xfrm rot="-5400000">
            <a:off x="-761130" y="6210108"/>
            <a:ext cx="1996788" cy="474525"/>
            <a:chOff x="0" y="0"/>
            <a:chExt cx="2662384" cy="632700"/>
          </a:xfrm>
        </p:grpSpPr>
        <p:sp>
          <p:nvSpPr>
            <p:cNvPr name="Freeform 11" id="11"/>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2" id="12"/>
          <p:cNvGrpSpPr>
            <a:grpSpLocks noChangeAspect="true"/>
          </p:cNvGrpSpPr>
          <p:nvPr/>
        </p:nvGrpSpPr>
        <p:grpSpPr>
          <a:xfrm rot="0">
            <a:off x="466343" y="281878"/>
            <a:ext cx="2257857" cy="1595748"/>
            <a:chOff x="0" y="0"/>
            <a:chExt cx="3010476" cy="2127664"/>
          </a:xfrm>
        </p:grpSpPr>
        <p:sp>
          <p:nvSpPr>
            <p:cNvPr name="Freeform 13" id="13"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5"/>
              <a:stretch>
                <a:fillRect l="0" t="0" r="1" b="-62"/>
              </a:stretch>
            </a:blipFill>
          </p:spPr>
        </p:sp>
      </p:grpSp>
      <p:sp>
        <p:nvSpPr>
          <p:cNvPr name="TextBox 14" id="14"/>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5" id="15"/>
          <p:cNvGrpSpPr>
            <a:grpSpLocks noChangeAspect="true"/>
          </p:cNvGrpSpPr>
          <p:nvPr/>
        </p:nvGrpSpPr>
        <p:grpSpPr>
          <a:xfrm rot="0">
            <a:off x="13756239" y="5683210"/>
            <a:ext cx="4146753" cy="3372248"/>
            <a:chOff x="0" y="0"/>
            <a:chExt cx="5529004" cy="4496330"/>
          </a:xfrm>
        </p:grpSpPr>
        <p:sp>
          <p:nvSpPr>
            <p:cNvPr name="Freeform 16" id="16" descr="Graficul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6"/>
              <a:stretch>
                <a:fillRect l="0" t="0" r="-1" b="-9920"/>
              </a:stretch>
            </a:blipFill>
          </p:spPr>
        </p:sp>
      </p:grpSp>
      <p:grpSp>
        <p:nvGrpSpPr>
          <p:cNvPr name="Group 17" id="17"/>
          <p:cNvGrpSpPr/>
          <p:nvPr/>
        </p:nvGrpSpPr>
        <p:grpSpPr>
          <a:xfrm rot="0">
            <a:off x="562088" y="3276402"/>
            <a:ext cx="10372050" cy="2001150"/>
            <a:chOff x="0" y="0"/>
            <a:chExt cx="13829400" cy="2668200"/>
          </a:xfrm>
        </p:grpSpPr>
        <p:sp>
          <p:nvSpPr>
            <p:cNvPr name="Freeform 18" id="18"/>
            <p:cNvSpPr/>
            <p:nvPr/>
          </p:nvSpPr>
          <p:spPr>
            <a:xfrm flipH="false" flipV="false" rot="0">
              <a:off x="0" y="0"/>
              <a:ext cx="13829401" cy="2668200"/>
            </a:xfrm>
            <a:custGeom>
              <a:avLst/>
              <a:gdLst/>
              <a:ahLst/>
              <a:cxnLst/>
              <a:rect r="r" b="b" t="t" l="l"/>
              <a:pathLst>
                <a:path h="2668200" w="13829401">
                  <a:moveTo>
                    <a:pt x="0" y="0"/>
                  </a:moveTo>
                  <a:lnTo>
                    <a:pt x="13829401" y="0"/>
                  </a:lnTo>
                  <a:lnTo>
                    <a:pt x="13829401" y="2668200"/>
                  </a:lnTo>
                  <a:lnTo>
                    <a:pt x="0" y="2668200"/>
                  </a:lnTo>
                  <a:close/>
                </a:path>
              </a:pathLst>
            </a:custGeom>
            <a:solidFill>
              <a:srgbClr val="000000">
                <a:alpha val="0"/>
              </a:srgbClr>
            </a:solidFill>
          </p:spPr>
        </p:sp>
        <p:sp>
          <p:nvSpPr>
            <p:cNvPr name="TextBox 19" id="19"/>
            <p:cNvSpPr txBox="true"/>
            <p:nvPr/>
          </p:nvSpPr>
          <p:spPr>
            <a:xfrm>
              <a:off x="0" y="-38100"/>
              <a:ext cx="13829400" cy="2706300"/>
            </a:xfrm>
            <a:prstGeom prst="rect">
              <a:avLst/>
            </a:prstGeom>
          </p:spPr>
          <p:txBody>
            <a:bodyPr anchor="ctr" rtlCol="false" tIns="0" lIns="0" bIns="0" rIns="0"/>
            <a:lstStyle/>
            <a:p>
              <a:pPr algn="l" marL="0" indent="0" lvl="0">
                <a:lnSpc>
                  <a:spcPts val="5418"/>
                </a:lnSpc>
              </a:pPr>
              <a:r>
                <a:rPr lang="en-US" sz="4200">
                  <a:solidFill>
                    <a:srgbClr val="70C573"/>
                  </a:solidFill>
                  <a:latin typeface="Press Start 2P"/>
                  <a:ea typeface="Press Start 2P"/>
                  <a:cs typeface="Press Start 2P"/>
                  <a:sym typeface="Press Start 2P"/>
                </a:rPr>
                <a:t>Turism durabil</a:t>
              </a:r>
            </a:p>
          </p:txBody>
        </p:sp>
      </p:grpSp>
      <p:grpSp>
        <p:nvGrpSpPr>
          <p:cNvPr name="Group 20" id="20"/>
          <p:cNvGrpSpPr/>
          <p:nvPr/>
        </p:nvGrpSpPr>
        <p:grpSpPr>
          <a:xfrm rot="0">
            <a:off x="601986" y="5477744"/>
            <a:ext cx="10339586" cy="1939248"/>
            <a:chOff x="0" y="0"/>
            <a:chExt cx="13786114" cy="2585664"/>
          </a:xfrm>
        </p:grpSpPr>
        <p:sp>
          <p:nvSpPr>
            <p:cNvPr name="Freeform 21" id="21"/>
            <p:cNvSpPr/>
            <p:nvPr/>
          </p:nvSpPr>
          <p:spPr>
            <a:xfrm flipH="false" flipV="false" rot="0">
              <a:off x="0" y="0"/>
              <a:ext cx="13786114" cy="2585664"/>
            </a:xfrm>
            <a:custGeom>
              <a:avLst/>
              <a:gdLst/>
              <a:ahLst/>
              <a:cxnLst/>
              <a:rect r="r" b="b" t="t" l="l"/>
              <a:pathLst>
                <a:path h="2585664" w="13786114">
                  <a:moveTo>
                    <a:pt x="0" y="0"/>
                  </a:moveTo>
                  <a:lnTo>
                    <a:pt x="13786114" y="0"/>
                  </a:lnTo>
                  <a:lnTo>
                    <a:pt x="13786114" y="2585664"/>
                  </a:lnTo>
                  <a:lnTo>
                    <a:pt x="0" y="2585664"/>
                  </a:lnTo>
                  <a:close/>
                </a:path>
              </a:pathLst>
            </a:custGeom>
            <a:solidFill>
              <a:srgbClr val="000000">
                <a:alpha val="0"/>
              </a:srgbClr>
            </a:solidFill>
          </p:spPr>
        </p:sp>
        <p:sp>
          <p:nvSpPr>
            <p:cNvPr name="TextBox 22" id="22"/>
            <p:cNvSpPr txBox="true"/>
            <p:nvPr/>
          </p:nvSpPr>
          <p:spPr>
            <a:xfrm>
              <a:off x="0" y="-38100"/>
              <a:ext cx="13786114" cy="2623764"/>
            </a:xfrm>
            <a:prstGeom prst="rect">
              <a:avLst/>
            </a:prstGeom>
          </p:spPr>
          <p:txBody>
            <a:bodyPr anchor="ctr" rtlCol="false" tIns="0" lIns="0" bIns="0" rIns="0"/>
            <a:lstStyle/>
            <a:p>
              <a:pPr algn="l" marL="0" indent="0" lvl="0">
                <a:lnSpc>
                  <a:spcPts val="4212"/>
                </a:lnSpc>
              </a:pPr>
              <a:r>
                <a:rPr lang="en-US" sz="3900" i="true">
                  <a:solidFill>
                    <a:srgbClr val="D1E7F8"/>
                  </a:solidFill>
                  <a:latin typeface="Calibri (MS) Italics"/>
                  <a:ea typeface="Calibri (MS) Italics"/>
                  <a:cs typeface="Calibri (MS) Italics"/>
                  <a:sym typeface="Calibri (MS) Italics"/>
                </a:rPr>
                <a:t>1.3 Sustenabilitate culturală și socială</a:t>
              </a:r>
            </a:p>
          </p:txBody>
        </p:sp>
      </p:gr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2896"/>
            <a:ext cx="18288000" cy="9052562"/>
            <a:chOff x="0" y="0"/>
            <a:chExt cx="24384000" cy="12070082"/>
          </a:xfrm>
        </p:grpSpPr>
        <p:sp>
          <p:nvSpPr>
            <p:cNvPr name="Freeform 5" id="5" descr="Imaginea 1"/>
            <p:cNvSpPr/>
            <p:nvPr/>
          </p:nvSpPr>
          <p:spPr>
            <a:xfrm flipH="false" flipV="false" rot="0">
              <a:off x="0" y="0"/>
              <a:ext cx="24384000" cy="12070080"/>
            </a:xfrm>
            <a:custGeom>
              <a:avLst/>
              <a:gdLst/>
              <a:ahLst/>
              <a:cxnLst/>
              <a:rect r="r" b="b" t="t" l="l"/>
              <a:pathLst>
                <a:path h="12070080" w="24384000">
                  <a:moveTo>
                    <a:pt x="0" y="0"/>
                  </a:moveTo>
                  <a:lnTo>
                    <a:pt x="24384000" y="0"/>
                  </a:lnTo>
                  <a:lnTo>
                    <a:pt x="24384000" y="12070080"/>
                  </a:lnTo>
                  <a:lnTo>
                    <a:pt x="0" y="12070080"/>
                  </a:lnTo>
                  <a:lnTo>
                    <a:pt x="0" y="0"/>
                  </a:lnTo>
                  <a:close/>
                </a:path>
              </a:pathLst>
            </a:custGeom>
            <a:blipFill>
              <a:blip r:embed="rId3"/>
              <a:stretch>
                <a:fillRect l="0" t="0" r="0" b="0"/>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p:nvPr/>
        </p:nvGrpSpPr>
        <p:grpSpPr>
          <a:xfrm rot="-5400000">
            <a:off x="-761130" y="6210108"/>
            <a:ext cx="1996788" cy="474525"/>
            <a:chOff x="0" y="0"/>
            <a:chExt cx="2662384" cy="632700"/>
          </a:xfrm>
        </p:grpSpPr>
        <p:sp>
          <p:nvSpPr>
            <p:cNvPr name="Freeform 9" id="9"/>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A56793"/>
            </a:solidFill>
          </p:spPr>
        </p:sp>
      </p:grpSp>
      <p:grpSp>
        <p:nvGrpSpPr>
          <p:cNvPr name="Group 10" id="10"/>
          <p:cNvGrpSpPr>
            <a:grpSpLocks noChangeAspect="true"/>
          </p:cNvGrpSpPr>
          <p:nvPr/>
        </p:nvGrpSpPr>
        <p:grpSpPr>
          <a:xfrm rot="0">
            <a:off x="14116686" y="6954560"/>
            <a:ext cx="1490261" cy="2098722"/>
            <a:chOff x="0" y="0"/>
            <a:chExt cx="1987014" cy="2798296"/>
          </a:xfrm>
        </p:grpSpPr>
        <p:sp>
          <p:nvSpPr>
            <p:cNvPr name="Freeform 11" id="11" descr="Imaginea 8"/>
            <p:cNvSpPr/>
            <p:nvPr/>
          </p:nvSpPr>
          <p:spPr>
            <a:xfrm flipH="false" flipV="false" rot="0">
              <a:off x="0" y="0"/>
              <a:ext cx="1987042" cy="2798318"/>
            </a:xfrm>
            <a:custGeom>
              <a:avLst/>
              <a:gdLst/>
              <a:ahLst/>
              <a:cxnLst/>
              <a:rect r="r" b="b" t="t" l="l"/>
              <a:pathLst>
                <a:path h="2798318" w="1987042">
                  <a:moveTo>
                    <a:pt x="0" y="0"/>
                  </a:moveTo>
                  <a:lnTo>
                    <a:pt x="1987042" y="0"/>
                  </a:lnTo>
                  <a:lnTo>
                    <a:pt x="1987042" y="2798318"/>
                  </a:lnTo>
                  <a:lnTo>
                    <a:pt x="0" y="2798318"/>
                  </a:lnTo>
                  <a:lnTo>
                    <a:pt x="0" y="0"/>
                  </a:lnTo>
                  <a:close/>
                </a:path>
              </a:pathLst>
            </a:custGeom>
            <a:blipFill>
              <a:blip r:embed="rId4"/>
              <a:stretch>
                <a:fillRect l="-33570" t="-60281" r="-126785" b="-4679"/>
              </a:stretch>
            </a:blipFill>
          </p:spPr>
        </p:sp>
      </p:grpSp>
      <p:grpSp>
        <p:nvGrpSpPr>
          <p:cNvPr name="Group 12" id="12"/>
          <p:cNvGrpSpPr>
            <a:grpSpLocks noChangeAspect="true"/>
          </p:cNvGrpSpPr>
          <p:nvPr/>
        </p:nvGrpSpPr>
        <p:grpSpPr>
          <a:xfrm rot="0">
            <a:off x="15306772" y="5638398"/>
            <a:ext cx="2077379" cy="3414887"/>
            <a:chOff x="0" y="0"/>
            <a:chExt cx="2769838" cy="4553182"/>
          </a:xfrm>
        </p:grpSpPr>
        <p:sp>
          <p:nvSpPr>
            <p:cNvPr name="Freeform 13" id="13" descr="Imaginea 3"/>
            <p:cNvSpPr/>
            <p:nvPr/>
          </p:nvSpPr>
          <p:spPr>
            <a:xfrm flipH="false" flipV="false" rot="0">
              <a:off x="0" y="0"/>
              <a:ext cx="2769870" cy="4553204"/>
            </a:xfrm>
            <a:custGeom>
              <a:avLst/>
              <a:gdLst/>
              <a:ahLst/>
              <a:cxnLst/>
              <a:rect r="r" b="b" t="t" l="l"/>
              <a:pathLst>
                <a:path h="4553204" w="2769870">
                  <a:moveTo>
                    <a:pt x="0" y="0"/>
                  </a:moveTo>
                  <a:lnTo>
                    <a:pt x="2769870" y="0"/>
                  </a:lnTo>
                  <a:lnTo>
                    <a:pt x="2769870" y="4553204"/>
                  </a:lnTo>
                  <a:lnTo>
                    <a:pt x="0" y="4553204"/>
                  </a:lnTo>
                  <a:lnTo>
                    <a:pt x="0" y="0"/>
                  </a:lnTo>
                  <a:close/>
                </a:path>
              </a:pathLst>
            </a:custGeom>
            <a:blipFill>
              <a:blip r:embed="rId5"/>
              <a:stretch>
                <a:fillRect l="-140929" t="0" r="-59060" b="-63130"/>
              </a:stretch>
            </a:blipFill>
          </p:spPr>
        </p:sp>
      </p:grpSp>
      <p:grpSp>
        <p:nvGrpSpPr>
          <p:cNvPr name="Group 14" id="14"/>
          <p:cNvGrpSpPr>
            <a:grpSpLocks noChangeAspect="true"/>
          </p:cNvGrpSpPr>
          <p:nvPr/>
        </p:nvGrpSpPr>
        <p:grpSpPr>
          <a:xfrm rot="0">
            <a:off x="466343" y="281878"/>
            <a:ext cx="2257857" cy="1595748"/>
            <a:chOff x="0" y="0"/>
            <a:chExt cx="3010476" cy="2127664"/>
          </a:xfrm>
        </p:grpSpPr>
        <p:sp>
          <p:nvSpPr>
            <p:cNvPr name="Freeform 15" id="15"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6"/>
              <a:stretch>
                <a:fillRect l="0" t="0" r="1" b="-62"/>
              </a:stretch>
            </a:blipFill>
          </p:spPr>
        </p:sp>
      </p:grpSp>
      <p:grpSp>
        <p:nvGrpSpPr>
          <p:cNvPr name="Group 16" id="16"/>
          <p:cNvGrpSpPr>
            <a:grpSpLocks noChangeAspect="true"/>
          </p:cNvGrpSpPr>
          <p:nvPr/>
        </p:nvGrpSpPr>
        <p:grpSpPr>
          <a:xfrm rot="0">
            <a:off x="1139991" y="9374787"/>
            <a:ext cx="2931886" cy="625832"/>
            <a:chOff x="0" y="0"/>
            <a:chExt cx="3909182" cy="834442"/>
          </a:xfrm>
        </p:grpSpPr>
        <p:sp>
          <p:nvSpPr>
            <p:cNvPr name="Freeform 17" id="17" descr="Imaginea 2"/>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7"/>
              <a:stretch>
                <a:fillRect l="0" t="0" r="-324" b="-6"/>
              </a:stretch>
            </a:blipFill>
          </p:spPr>
        </p:sp>
      </p:grpSp>
      <p:sp>
        <p:nvSpPr>
          <p:cNvPr name="TextBox 18" id="18"/>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9" id="19"/>
          <p:cNvGrpSpPr/>
          <p:nvPr/>
        </p:nvGrpSpPr>
        <p:grpSpPr>
          <a:xfrm rot="0">
            <a:off x="601987" y="3285713"/>
            <a:ext cx="13922550" cy="2011500"/>
            <a:chOff x="0" y="0"/>
            <a:chExt cx="18563400" cy="2682000"/>
          </a:xfrm>
        </p:grpSpPr>
        <p:sp>
          <p:nvSpPr>
            <p:cNvPr name="Freeform 20" id="20"/>
            <p:cNvSpPr/>
            <p:nvPr/>
          </p:nvSpPr>
          <p:spPr>
            <a:xfrm flipH="false" flipV="false" rot="0">
              <a:off x="0" y="0"/>
              <a:ext cx="18563400" cy="2682000"/>
            </a:xfrm>
            <a:custGeom>
              <a:avLst/>
              <a:gdLst/>
              <a:ahLst/>
              <a:cxnLst/>
              <a:rect r="r" b="b" t="t" l="l"/>
              <a:pathLst>
                <a:path h="2682000" w="18563400">
                  <a:moveTo>
                    <a:pt x="0" y="0"/>
                  </a:moveTo>
                  <a:lnTo>
                    <a:pt x="18563400" y="0"/>
                  </a:lnTo>
                  <a:lnTo>
                    <a:pt x="18563400" y="2682000"/>
                  </a:lnTo>
                  <a:lnTo>
                    <a:pt x="0" y="2682000"/>
                  </a:lnTo>
                  <a:close/>
                </a:path>
              </a:pathLst>
            </a:custGeom>
            <a:solidFill>
              <a:srgbClr val="000000">
                <a:alpha val="0"/>
              </a:srgbClr>
            </a:solidFill>
          </p:spPr>
        </p:sp>
        <p:sp>
          <p:nvSpPr>
            <p:cNvPr name="TextBox 21" id="21"/>
            <p:cNvSpPr txBox="true"/>
            <p:nvPr/>
          </p:nvSpPr>
          <p:spPr>
            <a:xfrm>
              <a:off x="0" y="-38100"/>
              <a:ext cx="18563400" cy="2720100"/>
            </a:xfrm>
            <a:prstGeom prst="rect">
              <a:avLst/>
            </a:prstGeom>
          </p:spPr>
          <p:txBody>
            <a:bodyPr anchor="ctr" rtlCol="false" tIns="0" lIns="0" bIns="0" rIns="0"/>
            <a:lstStyle/>
            <a:p>
              <a:pPr algn="l" marL="0" indent="0" lvl="0">
                <a:lnSpc>
                  <a:spcPts val="4536"/>
                </a:lnSpc>
              </a:pPr>
              <a:r>
                <a:rPr lang="en-US" b="true" sz="4200">
                  <a:solidFill>
                    <a:srgbClr val="70C573"/>
                  </a:solidFill>
                  <a:latin typeface="Calibri (MS) Bold"/>
                  <a:ea typeface="Calibri (MS) Bold"/>
                  <a:cs typeface="Calibri (MS) Bold"/>
                  <a:sym typeface="Calibri (MS) Bold"/>
                </a:rPr>
                <a:t>Obiective:</a:t>
              </a:r>
            </a:p>
          </p:txBody>
        </p:sp>
      </p:grpSp>
      <p:grpSp>
        <p:nvGrpSpPr>
          <p:cNvPr name="Group 22" id="22"/>
          <p:cNvGrpSpPr/>
          <p:nvPr/>
        </p:nvGrpSpPr>
        <p:grpSpPr>
          <a:xfrm rot="0">
            <a:off x="601987" y="5477737"/>
            <a:ext cx="14060700" cy="1939050"/>
            <a:chOff x="0" y="0"/>
            <a:chExt cx="18747600" cy="2585400"/>
          </a:xfrm>
        </p:grpSpPr>
        <p:sp>
          <p:nvSpPr>
            <p:cNvPr name="Freeform 23" id="23"/>
            <p:cNvSpPr/>
            <p:nvPr/>
          </p:nvSpPr>
          <p:spPr>
            <a:xfrm flipH="false" flipV="false" rot="0">
              <a:off x="0" y="0"/>
              <a:ext cx="18747600" cy="2585400"/>
            </a:xfrm>
            <a:custGeom>
              <a:avLst/>
              <a:gdLst/>
              <a:ahLst/>
              <a:cxnLst/>
              <a:rect r="r" b="b" t="t" l="l"/>
              <a:pathLst>
                <a:path h="2585400" w="18747600">
                  <a:moveTo>
                    <a:pt x="0" y="0"/>
                  </a:moveTo>
                  <a:lnTo>
                    <a:pt x="18747600" y="0"/>
                  </a:lnTo>
                  <a:lnTo>
                    <a:pt x="18747600" y="2585400"/>
                  </a:lnTo>
                  <a:lnTo>
                    <a:pt x="0" y="2585400"/>
                  </a:lnTo>
                  <a:close/>
                </a:path>
              </a:pathLst>
            </a:custGeom>
            <a:solidFill>
              <a:srgbClr val="000000">
                <a:alpha val="0"/>
              </a:srgbClr>
            </a:solidFill>
          </p:spPr>
        </p:sp>
        <p:sp>
          <p:nvSpPr>
            <p:cNvPr name="TextBox 24" id="24"/>
            <p:cNvSpPr txBox="true"/>
            <p:nvPr/>
          </p:nvSpPr>
          <p:spPr>
            <a:xfrm>
              <a:off x="0" y="-19050"/>
              <a:ext cx="18747600" cy="2604450"/>
            </a:xfrm>
            <a:prstGeom prst="rect">
              <a:avLst/>
            </a:prstGeom>
          </p:spPr>
          <p:txBody>
            <a:bodyPr anchor="ctr" rtlCol="false" tIns="0" lIns="0" bIns="0" rIns="0"/>
            <a:lstStyle/>
            <a:p>
              <a:pPr algn="l" marL="0" indent="0" lvl="0">
                <a:lnSpc>
                  <a:spcPts val="3078"/>
                </a:lnSpc>
              </a:pPr>
              <a:r>
                <a:rPr lang="en-US" sz="2850" i="true">
                  <a:solidFill>
                    <a:srgbClr val="DBC2D4"/>
                  </a:solidFill>
                  <a:latin typeface="Calibri (MS) Italics"/>
                  <a:ea typeface="Calibri (MS) Italics"/>
                  <a:cs typeface="Calibri (MS) Italics"/>
                  <a:sym typeface="Calibri (MS) Italics"/>
                </a:rPr>
                <a:t>1. Înțelegerea importanței promovării patrimoniului și diversității noastre culturale.</a:t>
              </a:r>
            </a:p>
            <a:p>
              <a:pPr algn="l" marL="0" indent="0" lvl="0">
                <a:lnSpc>
                  <a:spcPts val="3078"/>
                </a:lnSpc>
              </a:pPr>
              <a:r>
                <a:rPr lang="en-US" sz="2850" i="true">
                  <a:solidFill>
                    <a:srgbClr val="DBC2D4"/>
                  </a:solidFill>
                  <a:latin typeface="Calibri (MS) Italics"/>
                  <a:ea typeface="Calibri (MS) Italics"/>
                  <a:cs typeface="Calibri (MS) Italics"/>
                  <a:sym typeface="Calibri (MS) Italics"/>
                </a:rPr>
                <a:t>2. Analiza strategiilor de integrare a sustenabilității sociale și culturale în practicile turistice.</a:t>
              </a:r>
            </a:p>
          </p:txBody>
        </p:sp>
      </p:gr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Patrimoniul cultural</a:t>
              </a:r>
            </a:p>
          </p:txBody>
        </p:sp>
      </p:grpSp>
      <p:sp>
        <p:nvSpPr>
          <p:cNvPr name="TextBox 7" id="7"/>
          <p:cNvSpPr txBox="true"/>
          <p:nvPr/>
        </p:nvSpPr>
        <p:spPr>
          <a:xfrm rot="0">
            <a:off x="306738" y="2008975"/>
            <a:ext cx="8460400" cy="6743799"/>
          </a:xfrm>
          <a:prstGeom prst="rect">
            <a:avLst/>
          </a:prstGeom>
        </p:spPr>
        <p:txBody>
          <a:bodyPr anchor="t" rtlCol="false" tIns="0" lIns="0" bIns="0" rIns="0">
            <a:spAutoFit/>
          </a:bodyPr>
          <a:lstStyle/>
          <a:p>
            <a:pPr algn="just" marL="0" indent="0" lvl="0">
              <a:lnSpc>
                <a:spcPts val="4079"/>
              </a:lnSpc>
            </a:pPr>
            <a:r>
              <a:rPr lang="en-US" b="true" sz="3150">
                <a:solidFill>
                  <a:srgbClr val="616161"/>
                </a:solidFill>
                <a:latin typeface="Calibri (MS) Bold"/>
                <a:ea typeface="Calibri (MS) Bold"/>
                <a:cs typeface="Calibri (MS) Bold"/>
                <a:sym typeface="Calibri (MS) Bold"/>
              </a:rPr>
              <a:t>Patrimoniul cultural e</a:t>
            </a:r>
            <a:r>
              <a:rPr lang="en-US" sz="3150">
                <a:solidFill>
                  <a:srgbClr val="616161"/>
                </a:solidFill>
                <a:latin typeface="Calibri (MS)"/>
                <a:ea typeface="Calibri (MS)"/>
                <a:cs typeface="Calibri (MS)"/>
                <a:sym typeface="Calibri (MS)"/>
              </a:rPr>
              <a:t>ste o comoară durabilă care ne leagă de originile noastre, ne modelează identitatea și ne oferă o perspectivă asupra trecutului nostru comun. </a:t>
            </a:r>
          </a:p>
          <a:p>
            <a:pPr algn="just" marL="0" indent="0" lvl="0">
              <a:lnSpc>
                <a:spcPts val="4079"/>
              </a:lnSpc>
            </a:pPr>
            <a:r>
              <a:rPr lang="en-US" sz="3150">
                <a:solidFill>
                  <a:srgbClr val="616161"/>
                </a:solidFill>
                <a:latin typeface="Calibri (MS)"/>
                <a:ea typeface="Calibri (MS)"/>
                <a:cs typeface="Calibri (MS)"/>
                <a:sym typeface="Calibri (MS)"/>
              </a:rPr>
              <a:t>Aceasta include </a:t>
            </a:r>
            <a:r>
              <a:rPr lang="en-US" b="true" sz="3150">
                <a:solidFill>
                  <a:srgbClr val="616161"/>
                </a:solidFill>
                <a:latin typeface="Calibri (MS) Bold"/>
                <a:ea typeface="Calibri (MS) Bold"/>
                <a:cs typeface="Calibri (MS) Bold"/>
                <a:sym typeface="Calibri (MS) Bold"/>
              </a:rPr>
              <a:t>atât aspectele tangibile, cât și cele intangibile ale culturii,</a:t>
            </a:r>
            <a:r>
              <a:rPr lang="en-US" sz="3150">
                <a:solidFill>
                  <a:srgbClr val="616161"/>
                </a:solidFill>
                <a:latin typeface="Calibri (MS)"/>
                <a:ea typeface="Calibri (MS)"/>
                <a:cs typeface="Calibri (MS)"/>
                <a:sym typeface="Calibri (MS)"/>
              </a:rPr>
              <a:t> cum ar fi arhitectura istorică, monumentele, tradițiile, limbile, arta, muzica și folclorul. </a:t>
            </a:r>
          </a:p>
          <a:p>
            <a:pPr algn="just" marL="0" indent="0" lvl="0">
              <a:lnSpc>
                <a:spcPts val="4079"/>
              </a:lnSpc>
            </a:pPr>
            <a:r>
              <a:rPr lang="en-US" sz="3150">
                <a:solidFill>
                  <a:srgbClr val="616161"/>
                </a:solidFill>
                <a:latin typeface="Calibri (MS)"/>
                <a:ea typeface="Calibri (MS)"/>
                <a:cs typeface="Calibri (MS)"/>
                <a:sym typeface="Calibri (MS)"/>
              </a:rPr>
              <a:t>Ca oglindă a societății, conservarea patrimoniului cultural este esențială pentru susținerea diversității culturale, cultivarea sentimentului de apartenență și asigurarea transmiterii cunoștințelor către generațiile viitoare.</a:t>
            </a:r>
          </a:p>
        </p:txBody>
      </p:sp>
      <p:grpSp>
        <p:nvGrpSpPr>
          <p:cNvPr name="Group 8" id="8"/>
          <p:cNvGrpSpPr>
            <a:grpSpLocks noChangeAspect="true"/>
          </p:cNvGrpSpPr>
          <p:nvPr/>
        </p:nvGrpSpPr>
        <p:grpSpPr>
          <a:xfrm rot="0">
            <a:off x="9073838" y="2301338"/>
            <a:ext cx="8989650" cy="5808927"/>
            <a:chOff x="0" y="0"/>
            <a:chExt cx="11986200" cy="7745236"/>
          </a:xfrm>
        </p:grpSpPr>
        <p:sp>
          <p:nvSpPr>
            <p:cNvPr name="Freeform 9" id="9"/>
            <p:cNvSpPr/>
            <p:nvPr/>
          </p:nvSpPr>
          <p:spPr>
            <a:xfrm flipH="false" flipV="false" rot="0">
              <a:off x="0" y="0"/>
              <a:ext cx="11986260" cy="7745222"/>
            </a:xfrm>
            <a:custGeom>
              <a:avLst/>
              <a:gdLst/>
              <a:ahLst/>
              <a:cxnLst/>
              <a:rect r="r" b="b" t="t" l="l"/>
              <a:pathLst>
                <a:path h="7745222" w="11986260">
                  <a:moveTo>
                    <a:pt x="0" y="0"/>
                  </a:moveTo>
                  <a:lnTo>
                    <a:pt x="11986260" y="0"/>
                  </a:lnTo>
                  <a:lnTo>
                    <a:pt x="11986260" y="7745222"/>
                  </a:lnTo>
                  <a:lnTo>
                    <a:pt x="0" y="7745222"/>
                  </a:lnTo>
                  <a:lnTo>
                    <a:pt x="0" y="0"/>
                  </a:lnTo>
                  <a:close/>
                </a:path>
              </a:pathLst>
            </a:custGeom>
            <a:blipFill>
              <a:blip r:embed="rId3"/>
              <a:stretch>
                <a:fillRect l="0" t="-100" r="0" b="-100"/>
              </a:stretch>
            </a:blipFill>
          </p:spPr>
        </p:sp>
      </p:gr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073700"/>
            <a:chOff x="0" y="0"/>
            <a:chExt cx="23889000" cy="1431600"/>
          </a:xfrm>
        </p:grpSpPr>
        <p:sp>
          <p:nvSpPr>
            <p:cNvPr name="Freeform 5" id="5"/>
            <p:cNvSpPr/>
            <p:nvPr/>
          </p:nvSpPr>
          <p:spPr>
            <a:xfrm flipH="false" flipV="false" rot="0">
              <a:off x="0" y="0"/>
              <a:ext cx="23889001" cy="1431600"/>
            </a:xfrm>
            <a:custGeom>
              <a:avLst/>
              <a:gdLst/>
              <a:ahLst/>
              <a:cxnLst/>
              <a:rect r="r" b="b" t="t" l="l"/>
              <a:pathLst>
                <a:path h="1431600" w="23889001">
                  <a:moveTo>
                    <a:pt x="0" y="0"/>
                  </a:moveTo>
                  <a:lnTo>
                    <a:pt x="23889001" y="0"/>
                  </a:lnTo>
                  <a:lnTo>
                    <a:pt x="23889001" y="1431600"/>
                  </a:lnTo>
                  <a:lnTo>
                    <a:pt x="0" y="1431600"/>
                  </a:lnTo>
                  <a:close/>
                </a:path>
              </a:pathLst>
            </a:custGeom>
            <a:solidFill>
              <a:srgbClr val="000000">
                <a:alpha val="0"/>
              </a:srgbClr>
            </a:solidFill>
          </p:spPr>
        </p:sp>
        <p:sp>
          <p:nvSpPr>
            <p:cNvPr name="TextBox 6" id="6"/>
            <p:cNvSpPr txBox="true"/>
            <p:nvPr/>
          </p:nvSpPr>
          <p:spPr>
            <a:xfrm>
              <a:off x="0" y="-161925"/>
              <a:ext cx="23889000" cy="1593525"/>
            </a:xfrm>
            <a:prstGeom prst="rect">
              <a:avLst/>
            </a:prstGeom>
          </p:spPr>
          <p:txBody>
            <a:bodyPr anchor="ctr" rtlCol="false" tIns="0" lIns="0" bIns="0" rIns="0"/>
            <a:lstStyle/>
            <a:p>
              <a:pPr algn="l" marL="0" indent="0" lvl="0">
                <a:lnSpc>
                  <a:spcPts val="6643"/>
                </a:lnSpc>
              </a:pPr>
              <a:r>
                <a:rPr lang="en-US" sz="5130">
                  <a:solidFill>
                    <a:srgbClr val="F2F2F2"/>
                  </a:solidFill>
                  <a:latin typeface="Calibri (MS)"/>
                  <a:ea typeface="Calibri (MS)"/>
                  <a:cs typeface="Calibri (MS)"/>
                  <a:sym typeface="Calibri (MS)"/>
                </a:rPr>
                <a:t>De ce contează patrimoniul cultural și diversitatea</a:t>
              </a:r>
            </a:p>
          </p:txBody>
        </p:sp>
      </p:grpSp>
      <p:sp>
        <p:nvSpPr>
          <p:cNvPr name="TextBox 7" id="7"/>
          <p:cNvSpPr txBox="true"/>
          <p:nvPr/>
        </p:nvSpPr>
        <p:spPr>
          <a:xfrm rot="0">
            <a:off x="383500" y="2293037"/>
            <a:ext cx="7585600" cy="5289324"/>
          </a:xfrm>
          <a:prstGeom prst="rect">
            <a:avLst/>
          </a:prstGeom>
        </p:spPr>
        <p:txBody>
          <a:bodyPr anchor="t" rtlCol="false" tIns="0" lIns="0" bIns="0" rIns="0">
            <a:spAutoFit/>
          </a:bodyPr>
          <a:lstStyle/>
          <a:p>
            <a:pPr algn="just" marL="0" indent="0" lvl="0">
              <a:lnSpc>
                <a:spcPts val="3773"/>
              </a:lnSpc>
            </a:pPr>
            <a:r>
              <a:rPr lang="en-US" sz="2913">
                <a:solidFill>
                  <a:srgbClr val="616161"/>
                </a:solidFill>
                <a:latin typeface="Calibri (MS)"/>
                <a:ea typeface="Calibri (MS)"/>
                <a:cs typeface="Calibri (MS)"/>
                <a:sym typeface="Calibri (MS)"/>
              </a:rPr>
              <a:t>Înțelegerea importanței patrimoniului cultural și a diversității este esențială pentru menținerea vii a tradițiilor și istoriilor locale. </a:t>
            </a:r>
          </a:p>
          <a:p>
            <a:pPr algn="just" marL="0" indent="0" lvl="0">
              <a:lnSpc>
                <a:spcPts val="3773"/>
              </a:lnSpc>
            </a:pPr>
            <a:r>
              <a:rPr lang="en-US" sz="2913">
                <a:solidFill>
                  <a:srgbClr val="616161"/>
                </a:solidFill>
                <a:latin typeface="Calibri (MS)"/>
                <a:ea typeface="Calibri (MS)"/>
                <a:cs typeface="Calibri (MS)"/>
                <a:sym typeface="Calibri (MS)"/>
              </a:rPr>
              <a:t>Când turiștii vizitează un loc, au șansa de</a:t>
            </a:r>
            <a:r>
              <a:rPr lang="en-US" b="true" sz="2913">
                <a:solidFill>
                  <a:srgbClr val="616161"/>
                </a:solidFill>
                <a:latin typeface="Calibri (MS) Bold"/>
                <a:ea typeface="Calibri (MS) Bold"/>
                <a:cs typeface="Calibri (MS) Bold"/>
                <a:sym typeface="Calibri (MS) Bold"/>
              </a:rPr>
              <a:t> a învăța despre cultura și tradițiile sale unice. </a:t>
            </a:r>
          </a:p>
          <a:p>
            <a:pPr algn="just" marL="0" indent="0" lvl="0">
              <a:lnSpc>
                <a:spcPts val="3773"/>
              </a:lnSpc>
            </a:pPr>
            <a:r>
              <a:rPr lang="en-US" sz="2913">
                <a:solidFill>
                  <a:srgbClr val="616161"/>
                </a:solidFill>
                <a:latin typeface="Calibri (MS)"/>
                <a:ea typeface="Calibri (MS)"/>
                <a:cs typeface="Calibri (MS)"/>
                <a:sym typeface="Calibri (MS)"/>
              </a:rPr>
              <a:t>Prin promovarea diversității culturale, </a:t>
            </a:r>
            <a:r>
              <a:rPr lang="en-US" b="true" sz="2913">
                <a:solidFill>
                  <a:srgbClr val="616161"/>
                </a:solidFill>
                <a:latin typeface="Calibri (MS) Bold"/>
                <a:ea typeface="Calibri (MS) Bold"/>
                <a:cs typeface="Calibri (MS) Bold"/>
                <a:sym typeface="Calibri (MS) Bold"/>
              </a:rPr>
              <a:t>turismul poate ajuta la conservarea limbilor, artelor și modurilor de viață care altfel s-ar putea pierde.</a:t>
            </a:r>
            <a:r>
              <a:rPr lang="en-US" sz="2913">
                <a:solidFill>
                  <a:srgbClr val="616161"/>
                </a:solidFill>
                <a:latin typeface="Calibri (MS)"/>
                <a:ea typeface="Calibri (MS)"/>
                <a:cs typeface="Calibri (MS)"/>
                <a:sym typeface="Calibri (MS)"/>
              </a:rPr>
              <a:t> </a:t>
            </a:r>
          </a:p>
          <a:p>
            <a:pPr algn="just" marL="0" indent="0" lvl="0">
              <a:lnSpc>
                <a:spcPts val="3773"/>
              </a:lnSpc>
            </a:pPr>
            <a:r>
              <a:rPr lang="en-US" sz="2913">
                <a:solidFill>
                  <a:srgbClr val="616161"/>
                </a:solidFill>
                <a:latin typeface="Calibri (MS)"/>
                <a:ea typeface="Calibri (MS)"/>
                <a:cs typeface="Calibri (MS)"/>
                <a:sym typeface="Calibri (MS)"/>
              </a:rPr>
              <a:t>Acest lucru nu numai că îmbogățește experiența de călătorie, dar sporește și mândria locală și identitatea comunității.</a:t>
            </a:r>
          </a:p>
        </p:txBody>
      </p:sp>
      <p:grpSp>
        <p:nvGrpSpPr>
          <p:cNvPr name="Group 8" id="8"/>
          <p:cNvGrpSpPr>
            <a:grpSpLocks noChangeAspect="true"/>
          </p:cNvGrpSpPr>
          <p:nvPr/>
        </p:nvGrpSpPr>
        <p:grpSpPr>
          <a:xfrm rot="0">
            <a:off x="8220825" y="2333052"/>
            <a:ext cx="9842888" cy="6474723"/>
            <a:chOff x="0" y="0"/>
            <a:chExt cx="13123850" cy="8632964"/>
          </a:xfrm>
        </p:grpSpPr>
        <p:sp>
          <p:nvSpPr>
            <p:cNvPr name="Freeform 9" id="9"/>
            <p:cNvSpPr/>
            <p:nvPr/>
          </p:nvSpPr>
          <p:spPr>
            <a:xfrm flipH="false" flipV="false" rot="0">
              <a:off x="0" y="0"/>
              <a:ext cx="13123799" cy="8632952"/>
            </a:xfrm>
            <a:custGeom>
              <a:avLst/>
              <a:gdLst/>
              <a:ahLst/>
              <a:cxnLst/>
              <a:rect r="r" b="b" t="t" l="l"/>
              <a:pathLst>
                <a:path h="8632952" w="13123799">
                  <a:moveTo>
                    <a:pt x="0" y="0"/>
                  </a:moveTo>
                  <a:lnTo>
                    <a:pt x="13123799" y="0"/>
                  </a:lnTo>
                  <a:lnTo>
                    <a:pt x="13123799" y="8632952"/>
                  </a:lnTo>
                  <a:lnTo>
                    <a:pt x="0" y="8632952"/>
                  </a:lnTo>
                  <a:lnTo>
                    <a:pt x="0" y="0"/>
                  </a:lnTo>
                  <a:close/>
                </a:path>
              </a:pathLst>
            </a:custGeom>
            <a:blipFill>
              <a:blip r:embed="rId3"/>
              <a:stretch>
                <a:fillRect l="0" t="-12" r="0" b="-12"/>
              </a:stretch>
            </a:blipFill>
          </p:spPr>
        </p:sp>
      </p:gr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073824"/>
            <a:chOff x="0" y="0"/>
            <a:chExt cx="23888710" cy="1431766"/>
          </a:xfrm>
        </p:grpSpPr>
        <p:sp>
          <p:nvSpPr>
            <p:cNvPr name="Freeform 5" id="5"/>
            <p:cNvSpPr/>
            <p:nvPr/>
          </p:nvSpPr>
          <p:spPr>
            <a:xfrm flipH="false" flipV="false" rot="0">
              <a:off x="0" y="0"/>
              <a:ext cx="23888709" cy="1431766"/>
            </a:xfrm>
            <a:custGeom>
              <a:avLst/>
              <a:gdLst/>
              <a:ahLst/>
              <a:cxnLst/>
              <a:rect r="r" b="b" t="t" l="l"/>
              <a:pathLst>
                <a:path h="1431766" w="23888709">
                  <a:moveTo>
                    <a:pt x="0" y="0"/>
                  </a:moveTo>
                  <a:lnTo>
                    <a:pt x="23888709" y="0"/>
                  </a:lnTo>
                  <a:lnTo>
                    <a:pt x="23888709" y="1431766"/>
                  </a:lnTo>
                  <a:lnTo>
                    <a:pt x="0" y="1431766"/>
                  </a:lnTo>
                  <a:close/>
                </a:path>
              </a:pathLst>
            </a:custGeom>
            <a:solidFill>
              <a:srgbClr val="000000">
                <a:alpha val="0"/>
              </a:srgbClr>
            </a:solidFill>
          </p:spPr>
        </p:sp>
        <p:sp>
          <p:nvSpPr>
            <p:cNvPr name="TextBox 6" id="6"/>
            <p:cNvSpPr txBox="true"/>
            <p:nvPr/>
          </p:nvSpPr>
          <p:spPr>
            <a:xfrm>
              <a:off x="0" y="-38100"/>
              <a:ext cx="23888710" cy="1469866"/>
            </a:xfrm>
            <a:prstGeom prst="rect">
              <a:avLst/>
            </a:prstGeom>
          </p:spPr>
          <p:txBody>
            <a:bodyPr anchor="ctr" rtlCol="false" tIns="0" lIns="0" bIns="0" rIns="0"/>
            <a:lstStyle/>
            <a:p>
              <a:pPr algn="l" marL="0" indent="0" lvl="0">
                <a:lnSpc>
                  <a:spcPts val="4941"/>
                </a:lnSpc>
              </a:pPr>
              <a:r>
                <a:rPr lang="en-US" sz="4575">
                  <a:solidFill>
                    <a:srgbClr val="F2F2F2"/>
                  </a:solidFill>
                  <a:latin typeface="Calibri (MS)"/>
                  <a:ea typeface="Calibri (MS)"/>
                  <a:cs typeface="Calibri (MS)"/>
                  <a:sym typeface="Calibri (MS)"/>
                </a:rPr>
                <a:t>Cum poate turismul sustenabil să ajute la protejarea patrimoniului cultural?</a:t>
              </a:r>
            </a:p>
          </p:txBody>
        </p:sp>
      </p:grpSp>
      <p:grpSp>
        <p:nvGrpSpPr>
          <p:cNvPr name="Group 7" id="7"/>
          <p:cNvGrpSpPr/>
          <p:nvPr/>
        </p:nvGrpSpPr>
        <p:grpSpPr>
          <a:xfrm rot="0">
            <a:off x="146963" y="1282087"/>
            <a:ext cx="8743050" cy="9004950"/>
            <a:chOff x="0" y="0"/>
            <a:chExt cx="11657400" cy="12006600"/>
          </a:xfrm>
        </p:grpSpPr>
        <p:sp>
          <p:nvSpPr>
            <p:cNvPr name="Freeform 8" id="8"/>
            <p:cNvSpPr/>
            <p:nvPr/>
          </p:nvSpPr>
          <p:spPr>
            <a:xfrm flipH="false" flipV="false" rot="0">
              <a:off x="0" y="0"/>
              <a:ext cx="11657400" cy="12006600"/>
            </a:xfrm>
            <a:custGeom>
              <a:avLst/>
              <a:gdLst/>
              <a:ahLst/>
              <a:cxnLst/>
              <a:rect r="r" b="b" t="t" l="l"/>
              <a:pathLst>
                <a:path h="12006600" w="11657400">
                  <a:moveTo>
                    <a:pt x="0" y="0"/>
                  </a:moveTo>
                  <a:lnTo>
                    <a:pt x="11657400" y="0"/>
                  </a:lnTo>
                  <a:lnTo>
                    <a:pt x="11657400" y="12006600"/>
                  </a:lnTo>
                  <a:lnTo>
                    <a:pt x="0" y="12006600"/>
                  </a:lnTo>
                  <a:close/>
                </a:path>
              </a:pathLst>
            </a:custGeom>
            <a:solidFill>
              <a:srgbClr val="000000">
                <a:alpha val="0"/>
              </a:srgbClr>
            </a:solidFill>
          </p:spPr>
        </p:sp>
        <p:sp>
          <p:nvSpPr>
            <p:cNvPr name="TextBox 9" id="9"/>
            <p:cNvSpPr txBox="true"/>
            <p:nvPr/>
          </p:nvSpPr>
          <p:spPr>
            <a:xfrm>
              <a:off x="0" y="-95250"/>
              <a:ext cx="11657400" cy="12101850"/>
            </a:xfrm>
            <a:prstGeom prst="rect">
              <a:avLst/>
            </a:prstGeom>
          </p:spPr>
          <p:txBody>
            <a:bodyPr anchor="ctr" rtlCol="false" tIns="0" lIns="0" bIns="0" rIns="0"/>
            <a:lstStyle/>
            <a:p>
              <a:pPr algn="just" marL="0" indent="0" lvl="0">
                <a:lnSpc>
                  <a:spcPts val="4079"/>
                </a:lnSpc>
              </a:pPr>
              <a:r>
                <a:rPr lang="en-US" sz="3150">
                  <a:solidFill>
                    <a:srgbClr val="616161"/>
                  </a:solidFill>
                  <a:latin typeface="Calibri (MS)"/>
                  <a:ea typeface="Calibri (MS)"/>
                  <a:cs typeface="Calibri (MS)"/>
                  <a:sym typeface="Calibri (MS)"/>
                </a:rPr>
                <a:t>Acestea includ </a:t>
              </a:r>
              <a:r>
                <a:rPr lang="en-US" b="true" sz="3150">
                  <a:solidFill>
                    <a:srgbClr val="616161"/>
                  </a:solidFill>
                  <a:latin typeface="Calibri (MS) Bold"/>
                  <a:ea typeface="Calibri (MS) Bold"/>
                  <a:cs typeface="Calibri (MS) Bold"/>
                  <a:sym typeface="Calibri (MS) Bold"/>
                </a:rPr>
                <a:t>respectarea obiceiurilor și tradițiilor locale, sprijinirea economiei și comunității locale, contribuția la conservarea și restaurarea siturilor istorice, învățarea despre istoria locurilor vizitate și reducerea impactului asupra mediului.</a:t>
              </a:r>
              <a:r>
                <a:rPr lang="en-US" sz="3150">
                  <a:solidFill>
                    <a:srgbClr val="616161"/>
                  </a:solidFill>
                  <a:latin typeface="Calibri (MS)"/>
                  <a:ea typeface="Calibri (MS)"/>
                  <a:cs typeface="Calibri (MS)"/>
                  <a:sym typeface="Calibri (MS)"/>
                </a:rPr>
                <a:t> Turiștii ar trebui să acționeze respectuos, </a:t>
              </a:r>
              <a:r>
                <a:rPr lang="en-US" b="true" sz="3150">
                  <a:solidFill>
                    <a:srgbClr val="616161"/>
                  </a:solidFill>
                  <a:latin typeface="Calibri (MS) Bold"/>
                  <a:ea typeface="Calibri (MS) Bold"/>
                  <a:cs typeface="Calibri (MS) Bold"/>
                  <a:sym typeface="Calibri (MS) Bold"/>
                </a:rPr>
                <a:t>să aleagă produse locale și etice</a:t>
              </a:r>
              <a:r>
                <a:rPr lang="en-US" sz="3150">
                  <a:solidFill>
                    <a:srgbClr val="616161"/>
                  </a:solidFill>
                  <a:latin typeface="Calibri (MS)"/>
                  <a:ea typeface="Calibri (MS)"/>
                  <a:cs typeface="Calibri (MS)"/>
                  <a:sym typeface="Calibri (MS)"/>
                </a:rPr>
                <a:t> și să contribuie prin </a:t>
              </a:r>
              <a:r>
                <a:rPr lang="en-US" b="true" sz="3150">
                  <a:solidFill>
                    <a:srgbClr val="616161"/>
                  </a:solidFill>
                  <a:latin typeface="Calibri (MS) Bold"/>
                  <a:ea typeface="Calibri (MS) Bold"/>
                  <a:cs typeface="Calibri (MS) Bold"/>
                  <a:sym typeface="Calibri (MS) Bold"/>
                </a:rPr>
                <a:t>plata unor taxe sau donații care ajută la întreținerea siturilor</a:t>
              </a:r>
              <a:r>
                <a:rPr lang="en-US" sz="3150">
                  <a:solidFill>
                    <a:srgbClr val="616161"/>
                  </a:solidFill>
                  <a:latin typeface="Calibri (MS)"/>
                  <a:ea typeface="Calibri (MS)"/>
                  <a:cs typeface="Calibri (MS)"/>
                  <a:sym typeface="Calibri (MS)"/>
                </a:rPr>
                <a:t>. Obiceiuri simple și ecologice, cum ar fi </a:t>
              </a:r>
              <a:r>
                <a:rPr lang="en-US" b="true" sz="3150">
                  <a:solidFill>
                    <a:srgbClr val="616161"/>
                  </a:solidFill>
                  <a:latin typeface="Calibri (MS) Bold"/>
                  <a:ea typeface="Calibri (MS) Bold"/>
                  <a:cs typeface="Calibri (MS) Bold"/>
                  <a:sym typeface="Calibri (MS) Bold"/>
                </a:rPr>
                <a:t>economisirea apei și a energiei, reciclarea și utilizarea transportului public sau cu emisii reduse</a:t>
              </a:r>
              <a:r>
                <a:rPr lang="en-US" sz="3150">
                  <a:solidFill>
                    <a:srgbClr val="616161"/>
                  </a:solidFill>
                  <a:latin typeface="Calibri (MS)"/>
                  <a:ea typeface="Calibri (MS)"/>
                  <a:cs typeface="Calibri (MS)"/>
                  <a:sym typeface="Calibri (MS)"/>
                </a:rPr>
                <a:t>, fac, de asemenea, diferența.</a:t>
              </a:r>
            </a:p>
          </p:txBody>
        </p:sp>
      </p:grpSp>
      <p:grpSp>
        <p:nvGrpSpPr>
          <p:cNvPr name="Group 10" id="10"/>
          <p:cNvGrpSpPr>
            <a:grpSpLocks noChangeAspect="true"/>
          </p:cNvGrpSpPr>
          <p:nvPr/>
        </p:nvGrpSpPr>
        <p:grpSpPr>
          <a:xfrm rot="0">
            <a:off x="9014700" y="3116812"/>
            <a:ext cx="9273300" cy="4636650"/>
            <a:chOff x="0" y="0"/>
            <a:chExt cx="12364400" cy="6182200"/>
          </a:xfrm>
        </p:grpSpPr>
        <p:sp>
          <p:nvSpPr>
            <p:cNvPr name="Freeform 11" id="11"/>
            <p:cNvSpPr/>
            <p:nvPr/>
          </p:nvSpPr>
          <p:spPr>
            <a:xfrm flipH="false" flipV="false" rot="0">
              <a:off x="0" y="0"/>
              <a:ext cx="12364339" cy="6182233"/>
            </a:xfrm>
            <a:custGeom>
              <a:avLst/>
              <a:gdLst/>
              <a:ahLst/>
              <a:cxnLst/>
              <a:rect r="r" b="b" t="t" l="l"/>
              <a:pathLst>
                <a:path h="6182233" w="12364339">
                  <a:moveTo>
                    <a:pt x="0" y="0"/>
                  </a:moveTo>
                  <a:lnTo>
                    <a:pt x="12364339" y="0"/>
                  </a:lnTo>
                  <a:lnTo>
                    <a:pt x="12364339" y="6182233"/>
                  </a:lnTo>
                  <a:lnTo>
                    <a:pt x="0" y="6182233"/>
                  </a:lnTo>
                  <a:lnTo>
                    <a:pt x="0" y="0"/>
                  </a:lnTo>
                  <a:close/>
                </a:path>
              </a:pathLst>
            </a:custGeom>
            <a:blipFill>
              <a:blip r:embed="rId3"/>
              <a:stretch>
                <a:fillRect l="0" t="-97" r="0" b="-97"/>
              </a:stretch>
            </a:blipFill>
          </p:spPr>
        </p:sp>
      </p:grpSp>
      <p:sp>
        <p:nvSpPr>
          <p:cNvPr name="TextBox 12" id="12"/>
          <p:cNvSpPr txBox="true"/>
          <p:nvPr/>
        </p:nvSpPr>
        <p:spPr>
          <a:xfrm rot="0">
            <a:off x="238387" y="1394962"/>
            <a:ext cx="17958000" cy="1085949"/>
          </a:xfrm>
          <a:prstGeom prst="rect">
            <a:avLst/>
          </a:prstGeom>
        </p:spPr>
        <p:txBody>
          <a:bodyPr anchor="t" rtlCol="false" tIns="0" lIns="0" bIns="0" rIns="0">
            <a:spAutoFit/>
          </a:bodyPr>
          <a:lstStyle/>
          <a:p>
            <a:pPr algn="l" marL="0" indent="0" lvl="0">
              <a:lnSpc>
                <a:spcPts val="4079"/>
              </a:lnSpc>
            </a:pPr>
            <a:r>
              <a:rPr lang="en-US" sz="3150">
                <a:solidFill>
                  <a:srgbClr val="616161"/>
                </a:solidFill>
                <a:latin typeface="Calibri (MS)"/>
                <a:ea typeface="Calibri (MS)"/>
                <a:cs typeface="Calibri (MS)"/>
                <a:sym typeface="Calibri (MS)"/>
              </a:rPr>
              <a:t>Turismul durabil poate ajuta la protejarea și promovarea patrimoniului cultural prin respectarea unor reguli și practici simple. </a:t>
            </a:r>
          </a:p>
        </p:txBody>
      </p:sp>
    </p:spTree>
  </p:cSld>
  <p:clrMapOvr>
    <a:masterClrMapping/>
  </p:clrMapOvr>
</p:sld>
</file>

<file path=ppt/slides/slide7.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182225" y="652500"/>
            <a:ext cx="15706800" cy="7393050"/>
            <a:chOff x="0" y="0"/>
            <a:chExt cx="20942400" cy="9857400"/>
          </a:xfrm>
        </p:grpSpPr>
        <p:sp>
          <p:nvSpPr>
            <p:cNvPr name="Freeform 5" id="5"/>
            <p:cNvSpPr/>
            <p:nvPr/>
          </p:nvSpPr>
          <p:spPr>
            <a:xfrm flipH="false" flipV="false" rot="0">
              <a:off x="0" y="0"/>
              <a:ext cx="20942401" cy="9857400"/>
            </a:xfrm>
            <a:custGeom>
              <a:avLst/>
              <a:gdLst/>
              <a:ahLst/>
              <a:cxnLst/>
              <a:rect r="r" b="b" t="t" l="l"/>
              <a:pathLst>
                <a:path h="9857400" w="20942401">
                  <a:moveTo>
                    <a:pt x="0" y="0"/>
                  </a:moveTo>
                  <a:lnTo>
                    <a:pt x="20942401" y="0"/>
                  </a:lnTo>
                  <a:lnTo>
                    <a:pt x="20942401" y="9857400"/>
                  </a:lnTo>
                  <a:lnTo>
                    <a:pt x="0" y="9857400"/>
                  </a:lnTo>
                  <a:close/>
                </a:path>
              </a:pathLst>
            </a:custGeom>
            <a:solidFill>
              <a:srgbClr val="000000">
                <a:alpha val="0"/>
              </a:srgbClr>
            </a:solidFill>
          </p:spPr>
        </p:sp>
        <p:sp>
          <p:nvSpPr>
            <p:cNvPr name="TextBox 6" id="6"/>
            <p:cNvSpPr txBox="true"/>
            <p:nvPr/>
          </p:nvSpPr>
          <p:spPr>
            <a:xfrm>
              <a:off x="0" y="-209550"/>
              <a:ext cx="20942400" cy="10066950"/>
            </a:xfrm>
            <a:prstGeom prst="rect">
              <a:avLst/>
            </a:prstGeom>
          </p:spPr>
          <p:txBody>
            <a:bodyPr anchor="ctr" rtlCol="false" tIns="0" lIns="0" bIns="0" rIns="0"/>
            <a:lstStyle/>
            <a:p>
              <a:pPr algn="ctr" marL="0" indent="0" lvl="0">
                <a:lnSpc>
                  <a:spcPts val="7452"/>
                </a:lnSpc>
              </a:pPr>
              <a:r>
                <a:rPr lang="en-US" sz="5400">
                  <a:solidFill>
                    <a:srgbClr val="616161"/>
                  </a:solidFill>
                  <a:latin typeface="Calibri (MS)"/>
                  <a:ea typeface="Calibri (MS)"/>
                  <a:cs typeface="Calibri (MS)"/>
                  <a:sym typeface="Calibri (MS)"/>
                </a:rPr>
                <a:t>„...</a:t>
              </a:r>
              <a:r>
                <a:rPr lang="en-US" sz="5400" u="sng">
                  <a:solidFill>
                    <a:srgbClr val="616161"/>
                  </a:solidFill>
                  <a:latin typeface="Calibri (MS)"/>
                  <a:ea typeface="Calibri (MS)"/>
                  <a:cs typeface="Calibri (MS)"/>
                  <a:sym typeface="Calibri (MS)"/>
                </a:rPr>
                <a:t>turiștii care practică turismul cultural cheltuiesc cu 38% mai mult pe zi și stau cu 22% mai mult</a:t>
              </a:r>
              <a:r>
                <a:rPr lang="en-US" sz="5400">
                  <a:solidFill>
                    <a:srgbClr val="616161"/>
                  </a:solidFill>
                  <a:latin typeface="Calibri (MS)"/>
                  <a:ea typeface="Calibri (MS)"/>
                  <a:cs typeface="Calibri (MS)"/>
                  <a:sym typeface="Calibri (MS)"/>
                </a:rPr>
                <a:t> decât alte tipuri de turiști în destinațiile pe care le vizitează.”</a:t>
              </a:r>
            </a:p>
            <a:p>
              <a:pPr algn="r" marL="0" indent="0" lvl="0">
                <a:lnSpc>
                  <a:spcPts val="7452"/>
                </a:lnSpc>
              </a:pPr>
              <a:r>
                <a:rPr lang="en-US" b="true" sz="5400">
                  <a:solidFill>
                    <a:srgbClr val="A56793"/>
                  </a:solidFill>
                  <a:latin typeface="Calibri (MS) Bold"/>
                  <a:ea typeface="Calibri (MS) Bold"/>
                  <a:cs typeface="Calibri (MS) Bold"/>
                  <a:sym typeface="Calibri (MS) Bold"/>
                </a:rPr>
                <a:t>(Comisia Europeană, 2020)</a:t>
              </a:r>
            </a:p>
          </p:txBody>
        </p:sp>
      </p:gr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Practici turistice</a:t>
              </a:r>
            </a:p>
          </p:txBody>
        </p:sp>
      </p:grpSp>
      <p:sp>
        <p:nvSpPr>
          <p:cNvPr name="TextBox 7" id="7"/>
          <p:cNvSpPr txBox="true"/>
          <p:nvPr/>
        </p:nvSpPr>
        <p:spPr>
          <a:xfrm rot="0">
            <a:off x="367728" y="1032433"/>
            <a:ext cx="17650057" cy="1209104"/>
          </a:xfrm>
          <a:prstGeom prst="rect">
            <a:avLst/>
          </a:prstGeom>
        </p:spPr>
        <p:txBody>
          <a:bodyPr anchor="t" rtlCol="false" tIns="0" lIns="0" bIns="0" rIns="0">
            <a:spAutoFit/>
          </a:bodyPr>
          <a:lstStyle/>
          <a:p>
            <a:pPr algn="just" marL="0" indent="0" lvl="0">
              <a:lnSpc>
                <a:spcPts val="4738"/>
              </a:lnSpc>
            </a:pPr>
            <a:r>
              <a:rPr lang="en-US" sz="2632">
                <a:solidFill>
                  <a:srgbClr val="616161"/>
                </a:solidFill>
                <a:latin typeface="Calibri (MS)"/>
                <a:ea typeface="Calibri (MS)"/>
                <a:cs typeface="Calibri (MS)"/>
                <a:sym typeface="Calibri (MS)"/>
              </a:rPr>
              <a:t>Incorporarea sustenabilității sociale și culturale în practicile turistice este esențială pentru a asigura că turismul aduce beneficii comunităților locale, conservând în același timp patrimoniul cultural. Iată câteva strategii cheie pentru atingerea acestor obiective:</a:t>
            </a:r>
          </a:p>
        </p:txBody>
      </p:sp>
      <p:grpSp>
        <p:nvGrpSpPr>
          <p:cNvPr name="Group 8" id="8"/>
          <p:cNvGrpSpPr/>
          <p:nvPr/>
        </p:nvGrpSpPr>
        <p:grpSpPr>
          <a:xfrm rot="0">
            <a:off x="-7260326" y="1275132"/>
            <a:ext cx="10008824" cy="10008824"/>
            <a:chOff x="0" y="0"/>
            <a:chExt cx="13345098" cy="13345098"/>
          </a:xfrm>
        </p:grpSpPr>
        <p:sp>
          <p:nvSpPr>
            <p:cNvPr name="Freeform 9" id="9"/>
            <p:cNvSpPr/>
            <p:nvPr/>
          </p:nvSpPr>
          <p:spPr>
            <a:xfrm flipH="false" flipV="false" rot="0">
              <a:off x="11314302" y="1946783"/>
              <a:ext cx="2682240" cy="9453880"/>
            </a:xfrm>
            <a:custGeom>
              <a:avLst/>
              <a:gdLst/>
              <a:ahLst/>
              <a:cxnLst/>
              <a:rect r="r" b="b" t="t" l="l"/>
              <a:pathLst>
                <a:path h="9453880" w="2682240">
                  <a:moveTo>
                    <a:pt x="76455" y="7620"/>
                  </a:moveTo>
                  <a:cubicBezTo>
                    <a:pt x="2682241" y="2613406"/>
                    <a:pt x="2682241" y="6838189"/>
                    <a:pt x="76455" y="9443974"/>
                  </a:cubicBezTo>
                  <a:cubicBezTo>
                    <a:pt x="66548" y="9453880"/>
                    <a:pt x="50420" y="9453880"/>
                    <a:pt x="40513" y="9443974"/>
                  </a:cubicBezTo>
                  <a:lnTo>
                    <a:pt x="9907" y="9413367"/>
                  </a:lnTo>
                  <a:cubicBezTo>
                    <a:pt x="5081" y="9408541"/>
                    <a:pt x="2413" y="9402191"/>
                    <a:pt x="2413" y="9395460"/>
                  </a:cubicBezTo>
                  <a:cubicBezTo>
                    <a:pt x="2413" y="9388729"/>
                    <a:pt x="5081" y="9382253"/>
                    <a:pt x="9907" y="9377553"/>
                  </a:cubicBezTo>
                  <a:cubicBezTo>
                    <a:pt x="2578990" y="6808470"/>
                    <a:pt x="2578990" y="2643124"/>
                    <a:pt x="9907" y="74041"/>
                  </a:cubicBezTo>
                  <a:cubicBezTo>
                    <a:pt x="0" y="64135"/>
                    <a:pt x="0" y="48006"/>
                    <a:pt x="9907" y="38100"/>
                  </a:cubicBezTo>
                  <a:lnTo>
                    <a:pt x="40513" y="7493"/>
                  </a:lnTo>
                  <a:cubicBezTo>
                    <a:pt x="45340" y="2667"/>
                    <a:pt x="51690" y="0"/>
                    <a:pt x="58421" y="0"/>
                  </a:cubicBezTo>
                  <a:cubicBezTo>
                    <a:pt x="65151" y="0"/>
                    <a:pt x="71629" y="2667"/>
                    <a:pt x="76328" y="7493"/>
                  </a:cubicBezTo>
                  <a:moveTo>
                    <a:pt x="40386" y="43434"/>
                  </a:moveTo>
                  <a:lnTo>
                    <a:pt x="58294" y="25527"/>
                  </a:lnTo>
                  <a:lnTo>
                    <a:pt x="76200" y="43434"/>
                  </a:lnTo>
                  <a:lnTo>
                    <a:pt x="45594" y="74041"/>
                  </a:lnTo>
                  <a:lnTo>
                    <a:pt x="27686" y="56134"/>
                  </a:lnTo>
                  <a:lnTo>
                    <a:pt x="45594" y="38227"/>
                  </a:lnTo>
                  <a:cubicBezTo>
                    <a:pt x="2634488" y="2627122"/>
                    <a:pt x="2634488" y="6824599"/>
                    <a:pt x="45594" y="9413495"/>
                  </a:cubicBezTo>
                  <a:lnTo>
                    <a:pt x="27686" y="9395587"/>
                  </a:lnTo>
                  <a:lnTo>
                    <a:pt x="45594" y="9377681"/>
                  </a:lnTo>
                  <a:lnTo>
                    <a:pt x="76200" y="9408287"/>
                  </a:lnTo>
                  <a:lnTo>
                    <a:pt x="58294" y="9426195"/>
                  </a:lnTo>
                  <a:lnTo>
                    <a:pt x="40386" y="9408287"/>
                  </a:lnTo>
                  <a:cubicBezTo>
                    <a:pt x="2626360" y="6822314"/>
                    <a:pt x="2626360" y="2629662"/>
                    <a:pt x="40386" y="43689"/>
                  </a:cubicBezTo>
                  <a:close/>
                </a:path>
              </a:pathLst>
            </a:custGeom>
            <a:solidFill>
              <a:srgbClr val="589D5A"/>
            </a:solidFill>
          </p:spPr>
        </p:sp>
      </p:grpSp>
      <p:grpSp>
        <p:nvGrpSpPr>
          <p:cNvPr name="Group 10" id="10"/>
          <p:cNvGrpSpPr/>
          <p:nvPr/>
        </p:nvGrpSpPr>
        <p:grpSpPr>
          <a:xfrm rot="0">
            <a:off x="1708977" y="2947206"/>
            <a:ext cx="16078336" cy="817870"/>
            <a:chOff x="0" y="0"/>
            <a:chExt cx="21437782" cy="1090494"/>
          </a:xfrm>
        </p:grpSpPr>
        <p:sp>
          <p:nvSpPr>
            <p:cNvPr name="Freeform 11" id="11"/>
            <p:cNvSpPr/>
            <p:nvPr/>
          </p:nvSpPr>
          <p:spPr>
            <a:xfrm flipH="false" flipV="false" rot="0">
              <a:off x="25400" y="25400"/>
              <a:ext cx="21386927" cy="1039749"/>
            </a:xfrm>
            <a:custGeom>
              <a:avLst/>
              <a:gdLst/>
              <a:ahLst/>
              <a:cxnLst/>
              <a:rect r="r" b="b" t="t" l="l"/>
              <a:pathLst>
                <a:path h="1039749" w="21386927">
                  <a:moveTo>
                    <a:pt x="0" y="0"/>
                  </a:moveTo>
                  <a:lnTo>
                    <a:pt x="21386927" y="0"/>
                  </a:lnTo>
                  <a:lnTo>
                    <a:pt x="21386927" y="1039749"/>
                  </a:lnTo>
                  <a:lnTo>
                    <a:pt x="0" y="1039749"/>
                  </a:lnTo>
                  <a:close/>
                </a:path>
              </a:pathLst>
            </a:custGeom>
            <a:solidFill>
              <a:srgbClr val="70C573"/>
            </a:solidFill>
          </p:spPr>
        </p:sp>
        <p:sp>
          <p:nvSpPr>
            <p:cNvPr name="Freeform 12" id="12"/>
            <p:cNvSpPr/>
            <p:nvPr/>
          </p:nvSpPr>
          <p:spPr>
            <a:xfrm flipH="false" flipV="false" rot="0">
              <a:off x="0" y="0"/>
              <a:ext cx="21437727" cy="1090549"/>
            </a:xfrm>
            <a:custGeom>
              <a:avLst/>
              <a:gdLst/>
              <a:ahLst/>
              <a:cxnLst/>
              <a:rect r="r" b="b" t="t" l="l"/>
              <a:pathLst>
                <a:path h="1090549" w="21437727">
                  <a:moveTo>
                    <a:pt x="25400" y="0"/>
                  </a:moveTo>
                  <a:lnTo>
                    <a:pt x="21412327" y="0"/>
                  </a:lnTo>
                  <a:cubicBezTo>
                    <a:pt x="21426297" y="0"/>
                    <a:pt x="21437727" y="11430"/>
                    <a:pt x="21437727" y="25400"/>
                  </a:cubicBezTo>
                  <a:lnTo>
                    <a:pt x="21437727" y="1065149"/>
                  </a:lnTo>
                  <a:cubicBezTo>
                    <a:pt x="21437727" y="1079119"/>
                    <a:pt x="21426297" y="1090549"/>
                    <a:pt x="21412327" y="1090549"/>
                  </a:cubicBezTo>
                  <a:lnTo>
                    <a:pt x="25400" y="1090549"/>
                  </a:lnTo>
                  <a:cubicBezTo>
                    <a:pt x="11430" y="1090549"/>
                    <a:pt x="0" y="1079119"/>
                    <a:pt x="0" y="1065149"/>
                  </a:cubicBezTo>
                  <a:lnTo>
                    <a:pt x="0" y="25400"/>
                  </a:lnTo>
                  <a:cubicBezTo>
                    <a:pt x="0" y="11430"/>
                    <a:pt x="11430" y="0"/>
                    <a:pt x="25400" y="0"/>
                  </a:cubicBezTo>
                  <a:moveTo>
                    <a:pt x="25400" y="50800"/>
                  </a:moveTo>
                  <a:lnTo>
                    <a:pt x="25400" y="25400"/>
                  </a:lnTo>
                  <a:lnTo>
                    <a:pt x="50800" y="25400"/>
                  </a:lnTo>
                  <a:lnTo>
                    <a:pt x="50800" y="1065149"/>
                  </a:lnTo>
                  <a:lnTo>
                    <a:pt x="25400" y="1065149"/>
                  </a:lnTo>
                  <a:lnTo>
                    <a:pt x="25400" y="1039749"/>
                  </a:lnTo>
                  <a:lnTo>
                    <a:pt x="21412327" y="1039749"/>
                  </a:lnTo>
                  <a:lnTo>
                    <a:pt x="21412327" y="1065149"/>
                  </a:lnTo>
                  <a:lnTo>
                    <a:pt x="21386927" y="1065149"/>
                  </a:lnTo>
                  <a:lnTo>
                    <a:pt x="21386927" y="25400"/>
                  </a:lnTo>
                  <a:lnTo>
                    <a:pt x="21412327" y="25400"/>
                  </a:lnTo>
                  <a:lnTo>
                    <a:pt x="21412327" y="50800"/>
                  </a:lnTo>
                  <a:lnTo>
                    <a:pt x="25400" y="50800"/>
                  </a:lnTo>
                  <a:close/>
                </a:path>
              </a:pathLst>
            </a:custGeom>
            <a:solidFill>
              <a:srgbClr val="F2F2F2"/>
            </a:solidFill>
          </p:spPr>
        </p:sp>
      </p:grpSp>
      <p:sp>
        <p:nvSpPr>
          <p:cNvPr name="TextBox 13" id="13"/>
          <p:cNvSpPr txBox="true"/>
          <p:nvPr/>
        </p:nvSpPr>
        <p:spPr>
          <a:xfrm rot="0">
            <a:off x="2369441" y="2958636"/>
            <a:ext cx="15387392" cy="462153"/>
          </a:xfrm>
          <a:prstGeom prst="rect">
            <a:avLst/>
          </a:prstGeom>
        </p:spPr>
        <p:txBody>
          <a:bodyPr anchor="t" rtlCol="false" tIns="0" lIns="0" bIns="0" rIns="0">
            <a:spAutoFit/>
          </a:bodyPr>
          <a:lstStyle/>
          <a:p>
            <a:pPr algn="l" marL="0" indent="0" lvl="0">
              <a:lnSpc>
                <a:spcPts val="1944"/>
              </a:lnSpc>
            </a:pPr>
            <a:r>
              <a:rPr lang="en-US" b="true" sz="1800">
                <a:solidFill>
                  <a:srgbClr val="F2F2F2"/>
                </a:solidFill>
                <a:latin typeface="Arial Bold"/>
                <a:ea typeface="Arial Bold"/>
                <a:cs typeface="Arial Bold"/>
                <a:sym typeface="Arial Bold"/>
              </a:rPr>
              <a:t>1. Implicarea comunităților locale</a:t>
            </a:r>
          </a:p>
          <a:p>
            <a:pPr algn="l" marL="0" indent="0" lvl="0">
              <a:lnSpc>
                <a:spcPts val="1458"/>
              </a:lnSpc>
            </a:pPr>
            <a:r>
              <a:rPr lang="en-US" b="true" sz="1350">
                <a:solidFill>
                  <a:srgbClr val="F2F2F2"/>
                </a:solidFill>
                <a:latin typeface="Arial Bold"/>
                <a:ea typeface="Arial Bold"/>
                <a:cs typeface="Arial Bold"/>
                <a:sym typeface="Arial Bold"/>
              </a:rPr>
              <a:t>Implicarea locuitorilor locali în procesele de planificare și luare a deciziilor în domeniul turismului.</a:t>
            </a:r>
          </a:p>
        </p:txBody>
      </p:sp>
      <p:grpSp>
        <p:nvGrpSpPr>
          <p:cNvPr name="Group 14" id="14"/>
          <p:cNvGrpSpPr/>
          <p:nvPr/>
        </p:nvGrpSpPr>
        <p:grpSpPr>
          <a:xfrm rot="0">
            <a:off x="1221619" y="2849735"/>
            <a:ext cx="1012814" cy="1012813"/>
            <a:chOff x="0" y="0"/>
            <a:chExt cx="1350418" cy="1350418"/>
          </a:xfrm>
        </p:grpSpPr>
        <p:sp>
          <p:nvSpPr>
            <p:cNvPr name="Freeform 15" id="15"/>
            <p:cNvSpPr/>
            <p:nvPr/>
          </p:nvSpPr>
          <p:spPr>
            <a:xfrm flipH="false" flipV="false" rot="0">
              <a:off x="25400" y="25400"/>
              <a:ext cx="1299718" cy="1299718"/>
            </a:xfrm>
            <a:custGeom>
              <a:avLst/>
              <a:gdLst/>
              <a:ahLst/>
              <a:cxnLst/>
              <a:rect r="r" b="b" t="t" l="l"/>
              <a:pathLst>
                <a:path h="1299718" w="1299718">
                  <a:moveTo>
                    <a:pt x="0" y="649859"/>
                  </a:moveTo>
                  <a:cubicBezTo>
                    <a:pt x="0" y="290957"/>
                    <a:pt x="290957" y="0"/>
                    <a:pt x="649859" y="0"/>
                  </a:cubicBezTo>
                  <a:cubicBezTo>
                    <a:pt x="1008761" y="0"/>
                    <a:pt x="1299718" y="290957"/>
                    <a:pt x="1299718" y="649859"/>
                  </a:cubicBezTo>
                  <a:cubicBezTo>
                    <a:pt x="1299718" y="1008761"/>
                    <a:pt x="1008761" y="1299718"/>
                    <a:pt x="649859" y="1299718"/>
                  </a:cubicBezTo>
                  <a:cubicBezTo>
                    <a:pt x="290957" y="1299718"/>
                    <a:pt x="0" y="1008634"/>
                    <a:pt x="0" y="649859"/>
                  </a:cubicBezTo>
                  <a:close/>
                </a:path>
              </a:pathLst>
            </a:custGeom>
            <a:blipFill>
              <a:blip r:embed="rId3"/>
              <a:stretch>
                <a:fillRect l="-1954" t="-27864" r="-1946" b="-27856"/>
              </a:stretch>
            </a:blipFill>
          </p:spPr>
        </p:sp>
        <p:sp>
          <p:nvSpPr>
            <p:cNvPr name="Freeform 16" id="16"/>
            <p:cNvSpPr/>
            <p:nvPr/>
          </p:nvSpPr>
          <p:spPr>
            <a:xfrm flipH="false" flipV="false" rot="0">
              <a:off x="0" y="0"/>
              <a:ext cx="1350518" cy="1350518"/>
            </a:xfrm>
            <a:custGeom>
              <a:avLst/>
              <a:gdLst/>
              <a:ahLst/>
              <a:cxnLst/>
              <a:rect r="r" b="b" t="t" l="l"/>
              <a:pathLst>
                <a:path h="1350518" w="1350518">
                  <a:moveTo>
                    <a:pt x="0" y="675259"/>
                  </a:moveTo>
                  <a:cubicBezTo>
                    <a:pt x="0" y="302260"/>
                    <a:pt x="302260" y="0"/>
                    <a:pt x="675259" y="0"/>
                  </a:cubicBezTo>
                  <a:lnTo>
                    <a:pt x="675259" y="25400"/>
                  </a:lnTo>
                  <a:lnTo>
                    <a:pt x="675259" y="0"/>
                  </a:lnTo>
                  <a:cubicBezTo>
                    <a:pt x="1048131" y="0"/>
                    <a:pt x="1350518" y="302260"/>
                    <a:pt x="1350518" y="675259"/>
                  </a:cubicBezTo>
                  <a:lnTo>
                    <a:pt x="1325118" y="675259"/>
                  </a:lnTo>
                  <a:lnTo>
                    <a:pt x="1350518" y="675259"/>
                  </a:lnTo>
                  <a:cubicBezTo>
                    <a:pt x="1350518" y="1048131"/>
                    <a:pt x="1048258" y="1350518"/>
                    <a:pt x="675259" y="1350518"/>
                  </a:cubicBezTo>
                  <a:lnTo>
                    <a:pt x="675259" y="1325118"/>
                  </a:lnTo>
                  <a:lnTo>
                    <a:pt x="675259" y="1350518"/>
                  </a:lnTo>
                  <a:cubicBezTo>
                    <a:pt x="302260" y="1350391"/>
                    <a:pt x="0" y="1048131"/>
                    <a:pt x="0" y="675259"/>
                  </a:cubicBezTo>
                  <a:lnTo>
                    <a:pt x="25400" y="675259"/>
                  </a:lnTo>
                  <a:lnTo>
                    <a:pt x="50800" y="675259"/>
                  </a:lnTo>
                  <a:lnTo>
                    <a:pt x="25400" y="675259"/>
                  </a:lnTo>
                  <a:lnTo>
                    <a:pt x="0" y="675259"/>
                  </a:lnTo>
                  <a:moveTo>
                    <a:pt x="50800" y="675259"/>
                  </a:moveTo>
                  <a:cubicBezTo>
                    <a:pt x="50800" y="689229"/>
                    <a:pt x="39370" y="700659"/>
                    <a:pt x="25400" y="700659"/>
                  </a:cubicBezTo>
                  <a:cubicBezTo>
                    <a:pt x="11430" y="700659"/>
                    <a:pt x="0" y="689229"/>
                    <a:pt x="0" y="675259"/>
                  </a:cubicBezTo>
                  <a:cubicBezTo>
                    <a:pt x="0" y="661289"/>
                    <a:pt x="11430" y="649859"/>
                    <a:pt x="25400" y="649859"/>
                  </a:cubicBezTo>
                  <a:cubicBezTo>
                    <a:pt x="39370" y="649859"/>
                    <a:pt x="50800" y="661289"/>
                    <a:pt x="50800" y="675259"/>
                  </a:cubicBezTo>
                  <a:cubicBezTo>
                    <a:pt x="50800" y="1020064"/>
                    <a:pt x="330327" y="1299718"/>
                    <a:pt x="675259" y="1299718"/>
                  </a:cubicBezTo>
                  <a:cubicBezTo>
                    <a:pt x="1020191" y="1299718"/>
                    <a:pt x="1299718" y="1020191"/>
                    <a:pt x="1299718" y="675259"/>
                  </a:cubicBezTo>
                  <a:cubicBezTo>
                    <a:pt x="1299718" y="330327"/>
                    <a:pt x="1020064" y="50800"/>
                    <a:pt x="675259" y="50800"/>
                  </a:cubicBezTo>
                  <a:lnTo>
                    <a:pt x="675259" y="25400"/>
                  </a:lnTo>
                  <a:lnTo>
                    <a:pt x="675259" y="50800"/>
                  </a:lnTo>
                  <a:cubicBezTo>
                    <a:pt x="330327" y="50800"/>
                    <a:pt x="50800" y="330327"/>
                    <a:pt x="50800" y="675259"/>
                  </a:cubicBezTo>
                  <a:close/>
                </a:path>
              </a:pathLst>
            </a:custGeom>
            <a:solidFill>
              <a:srgbClr val="70C573"/>
            </a:solidFill>
          </p:spPr>
        </p:sp>
      </p:grpSp>
      <p:grpSp>
        <p:nvGrpSpPr>
          <p:cNvPr name="Group 17" id="17"/>
          <p:cNvGrpSpPr/>
          <p:nvPr/>
        </p:nvGrpSpPr>
        <p:grpSpPr>
          <a:xfrm rot="0">
            <a:off x="2350392" y="4116714"/>
            <a:ext cx="15436922" cy="817870"/>
            <a:chOff x="0" y="0"/>
            <a:chExt cx="20582562" cy="1090494"/>
          </a:xfrm>
        </p:grpSpPr>
        <p:sp>
          <p:nvSpPr>
            <p:cNvPr name="Freeform 18" id="18"/>
            <p:cNvSpPr/>
            <p:nvPr/>
          </p:nvSpPr>
          <p:spPr>
            <a:xfrm flipH="false" flipV="false" rot="0">
              <a:off x="25400" y="25400"/>
              <a:ext cx="20531710" cy="1039749"/>
            </a:xfrm>
            <a:custGeom>
              <a:avLst/>
              <a:gdLst/>
              <a:ahLst/>
              <a:cxnLst/>
              <a:rect r="r" b="b" t="t" l="l"/>
              <a:pathLst>
                <a:path h="1039749" w="20531710">
                  <a:moveTo>
                    <a:pt x="0" y="0"/>
                  </a:moveTo>
                  <a:lnTo>
                    <a:pt x="20531710" y="0"/>
                  </a:lnTo>
                  <a:lnTo>
                    <a:pt x="20531710" y="1039749"/>
                  </a:lnTo>
                  <a:lnTo>
                    <a:pt x="0" y="1039749"/>
                  </a:lnTo>
                  <a:close/>
                </a:path>
              </a:pathLst>
            </a:custGeom>
            <a:solidFill>
              <a:srgbClr val="70C573"/>
            </a:solidFill>
          </p:spPr>
        </p:sp>
        <p:sp>
          <p:nvSpPr>
            <p:cNvPr name="Freeform 19" id="19"/>
            <p:cNvSpPr/>
            <p:nvPr/>
          </p:nvSpPr>
          <p:spPr>
            <a:xfrm flipH="false" flipV="false" rot="0">
              <a:off x="0" y="0"/>
              <a:ext cx="20582510" cy="1090549"/>
            </a:xfrm>
            <a:custGeom>
              <a:avLst/>
              <a:gdLst/>
              <a:ahLst/>
              <a:cxnLst/>
              <a:rect r="r" b="b" t="t" l="l"/>
              <a:pathLst>
                <a:path h="1090549" w="20582510">
                  <a:moveTo>
                    <a:pt x="25400" y="0"/>
                  </a:moveTo>
                  <a:lnTo>
                    <a:pt x="20557110" y="0"/>
                  </a:lnTo>
                  <a:cubicBezTo>
                    <a:pt x="20571079" y="0"/>
                    <a:pt x="20582510" y="11430"/>
                    <a:pt x="20582510" y="25400"/>
                  </a:cubicBezTo>
                  <a:lnTo>
                    <a:pt x="20582510" y="1065149"/>
                  </a:lnTo>
                  <a:cubicBezTo>
                    <a:pt x="20582510" y="1079119"/>
                    <a:pt x="20571079" y="1090549"/>
                    <a:pt x="20557110" y="1090549"/>
                  </a:cubicBezTo>
                  <a:lnTo>
                    <a:pt x="25400" y="1090549"/>
                  </a:lnTo>
                  <a:cubicBezTo>
                    <a:pt x="11430" y="1090549"/>
                    <a:pt x="0" y="1079119"/>
                    <a:pt x="0" y="1065149"/>
                  </a:cubicBezTo>
                  <a:lnTo>
                    <a:pt x="0" y="25400"/>
                  </a:lnTo>
                  <a:cubicBezTo>
                    <a:pt x="0" y="11430"/>
                    <a:pt x="11430" y="0"/>
                    <a:pt x="25400" y="0"/>
                  </a:cubicBezTo>
                  <a:moveTo>
                    <a:pt x="25400" y="50800"/>
                  </a:moveTo>
                  <a:lnTo>
                    <a:pt x="25400" y="25400"/>
                  </a:lnTo>
                  <a:lnTo>
                    <a:pt x="50800" y="25400"/>
                  </a:lnTo>
                  <a:lnTo>
                    <a:pt x="50800" y="1065149"/>
                  </a:lnTo>
                  <a:lnTo>
                    <a:pt x="25400" y="1065149"/>
                  </a:lnTo>
                  <a:lnTo>
                    <a:pt x="25400" y="1039749"/>
                  </a:lnTo>
                  <a:lnTo>
                    <a:pt x="20557110" y="1039749"/>
                  </a:lnTo>
                  <a:lnTo>
                    <a:pt x="20557110" y="1065149"/>
                  </a:lnTo>
                  <a:lnTo>
                    <a:pt x="20531710" y="1065149"/>
                  </a:lnTo>
                  <a:lnTo>
                    <a:pt x="20531710" y="25400"/>
                  </a:lnTo>
                  <a:lnTo>
                    <a:pt x="20557110" y="25400"/>
                  </a:lnTo>
                  <a:lnTo>
                    <a:pt x="20557110" y="50800"/>
                  </a:lnTo>
                  <a:lnTo>
                    <a:pt x="25400" y="50800"/>
                  </a:lnTo>
                  <a:close/>
                </a:path>
              </a:pathLst>
            </a:custGeom>
            <a:solidFill>
              <a:srgbClr val="F2F2F2"/>
            </a:solidFill>
          </p:spPr>
        </p:sp>
      </p:grpSp>
      <p:sp>
        <p:nvSpPr>
          <p:cNvPr name="TextBox 20" id="20"/>
          <p:cNvSpPr txBox="true"/>
          <p:nvPr/>
        </p:nvSpPr>
        <p:spPr>
          <a:xfrm rot="0">
            <a:off x="3056324" y="4128144"/>
            <a:ext cx="14700510" cy="462153"/>
          </a:xfrm>
          <a:prstGeom prst="rect">
            <a:avLst/>
          </a:prstGeom>
        </p:spPr>
        <p:txBody>
          <a:bodyPr anchor="t" rtlCol="false" tIns="0" lIns="0" bIns="0" rIns="0">
            <a:spAutoFit/>
          </a:bodyPr>
          <a:lstStyle/>
          <a:p>
            <a:pPr algn="l" marL="0" indent="0" lvl="0">
              <a:lnSpc>
                <a:spcPts val="1944"/>
              </a:lnSpc>
            </a:pPr>
            <a:r>
              <a:rPr lang="en-US" b="true" sz="1800">
                <a:solidFill>
                  <a:srgbClr val="F2F2F2"/>
                </a:solidFill>
                <a:latin typeface="Arial Bold"/>
                <a:ea typeface="Arial Bold"/>
                <a:cs typeface="Arial Bold"/>
                <a:sym typeface="Arial Bold"/>
              </a:rPr>
              <a:t>2. Promovarea patrimoniului cultural și a diversității</a:t>
            </a:r>
          </a:p>
          <a:p>
            <a:pPr algn="l" marL="0" indent="0" lvl="0">
              <a:lnSpc>
                <a:spcPts val="1458"/>
              </a:lnSpc>
            </a:pPr>
            <a:r>
              <a:rPr lang="en-US" b="true" sz="1350">
                <a:solidFill>
                  <a:srgbClr val="F2F2F2"/>
                </a:solidFill>
                <a:latin typeface="Arial Bold"/>
                <a:ea typeface="Arial Bold"/>
                <a:cs typeface="Arial Bold"/>
                <a:sym typeface="Arial Bold"/>
              </a:rPr>
              <a:t>Organizarea de festivaluri culturale, ateliere de artizanat sau experiențe culinare.</a:t>
            </a:r>
          </a:p>
        </p:txBody>
      </p:sp>
      <p:grpSp>
        <p:nvGrpSpPr>
          <p:cNvPr name="Group 21" id="21"/>
          <p:cNvGrpSpPr/>
          <p:nvPr/>
        </p:nvGrpSpPr>
        <p:grpSpPr>
          <a:xfrm rot="0">
            <a:off x="1863034" y="4019242"/>
            <a:ext cx="1012814" cy="1012814"/>
            <a:chOff x="0" y="0"/>
            <a:chExt cx="1350418" cy="1350418"/>
          </a:xfrm>
        </p:grpSpPr>
        <p:sp>
          <p:nvSpPr>
            <p:cNvPr name="Freeform 22" id="22"/>
            <p:cNvSpPr/>
            <p:nvPr/>
          </p:nvSpPr>
          <p:spPr>
            <a:xfrm flipH="false" flipV="false" rot="0">
              <a:off x="25400" y="25400"/>
              <a:ext cx="1299718" cy="1299718"/>
            </a:xfrm>
            <a:custGeom>
              <a:avLst/>
              <a:gdLst/>
              <a:ahLst/>
              <a:cxnLst/>
              <a:rect r="r" b="b" t="t" l="l"/>
              <a:pathLst>
                <a:path h="1299718" w="1299718">
                  <a:moveTo>
                    <a:pt x="0" y="649859"/>
                  </a:moveTo>
                  <a:cubicBezTo>
                    <a:pt x="0" y="290957"/>
                    <a:pt x="290957" y="0"/>
                    <a:pt x="649859" y="0"/>
                  </a:cubicBezTo>
                  <a:cubicBezTo>
                    <a:pt x="1008761" y="0"/>
                    <a:pt x="1299718" y="290957"/>
                    <a:pt x="1299718" y="649859"/>
                  </a:cubicBezTo>
                  <a:cubicBezTo>
                    <a:pt x="1299718" y="1008761"/>
                    <a:pt x="1008761" y="1299718"/>
                    <a:pt x="649859" y="1299718"/>
                  </a:cubicBezTo>
                  <a:cubicBezTo>
                    <a:pt x="290957" y="1299718"/>
                    <a:pt x="0" y="1008634"/>
                    <a:pt x="0" y="649859"/>
                  </a:cubicBezTo>
                  <a:close/>
                </a:path>
              </a:pathLst>
            </a:custGeom>
            <a:blipFill>
              <a:blip r:embed="rId4"/>
              <a:stretch>
                <a:fillRect l="-27978" t="-1954" r="-27970" b="-1946"/>
              </a:stretch>
            </a:blipFill>
          </p:spPr>
        </p:sp>
        <p:sp>
          <p:nvSpPr>
            <p:cNvPr name="Freeform 23" id="23"/>
            <p:cNvSpPr/>
            <p:nvPr/>
          </p:nvSpPr>
          <p:spPr>
            <a:xfrm flipH="false" flipV="false" rot="0">
              <a:off x="0" y="0"/>
              <a:ext cx="1350518" cy="1350518"/>
            </a:xfrm>
            <a:custGeom>
              <a:avLst/>
              <a:gdLst/>
              <a:ahLst/>
              <a:cxnLst/>
              <a:rect r="r" b="b" t="t" l="l"/>
              <a:pathLst>
                <a:path h="1350518" w="1350518">
                  <a:moveTo>
                    <a:pt x="0" y="675259"/>
                  </a:moveTo>
                  <a:cubicBezTo>
                    <a:pt x="0" y="302260"/>
                    <a:pt x="302260" y="0"/>
                    <a:pt x="675259" y="0"/>
                  </a:cubicBezTo>
                  <a:lnTo>
                    <a:pt x="675259" y="25400"/>
                  </a:lnTo>
                  <a:lnTo>
                    <a:pt x="675259" y="0"/>
                  </a:lnTo>
                  <a:cubicBezTo>
                    <a:pt x="1048131" y="0"/>
                    <a:pt x="1350518" y="302260"/>
                    <a:pt x="1350518" y="675259"/>
                  </a:cubicBezTo>
                  <a:lnTo>
                    <a:pt x="1325118" y="675259"/>
                  </a:lnTo>
                  <a:lnTo>
                    <a:pt x="1350518" y="675259"/>
                  </a:lnTo>
                  <a:cubicBezTo>
                    <a:pt x="1350518" y="1048131"/>
                    <a:pt x="1048258" y="1350518"/>
                    <a:pt x="675259" y="1350518"/>
                  </a:cubicBezTo>
                  <a:lnTo>
                    <a:pt x="675259" y="1325118"/>
                  </a:lnTo>
                  <a:lnTo>
                    <a:pt x="675259" y="1350518"/>
                  </a:lnTo>
                  <a:cubicBezTo>
                    <a:pt x="302260" y="1350391"/>
                    <a:pt x="0" y="1048131"/>
                    <a:pt x="0" y="675259"/>
                  </a:cubicBezTo>
                  <a:lnTo>
                    <a:pt x="25400" y="675259"/>
                  </a:lnTo>
                  <a:lnTo>
                    <a:pt x="50800" y="675259"/>
                  </a:lnTo>
                  <a:lnTo>
                    <a:pt x="25400" y="675259"/>
                  </a:lnTo>
                  <a:lnTo>
                    <a:pt x="0" y="675259"/>
                  </a:lnTo>
                  <a:moveTo>
                    <a:pt x="50800" y="675259"/>
                  </a:moveTo>
                  <a:cubicBezTo>
                    <a:pt x="50800" y="689229"/>
                    <a:pt x="39370" y="700659"/>
                    <a:pt x="25400" y="700659"/>
                  </a:cubicBezTo>
                  <a:cubicBezTo>
                    <a:pt x="11430" y="700659"/>
                    <a:pt x="0" y="689229"/>
                    <a:pt x="0" y="675259"/>
                  </a:cubicBezTo>
                  <a:cubicBezTo>
                    <a:pt x="0" y="661289"/>
                    <a:pt x="11430" y="649859"/>
                    <a:pt x="25400" y="649859"/>
                  </a:cubicBezTo>
                  <a:cubicBezTo>
                    <a:pt x="39370" y="649859"/>
                    <a:pt x="50800" y="661289"/>
                    <a:pt x="50800" y="675259"/>
                  </a:cubicBezTo>
                  <a:cubicBezTo>
                    <a:pt x="50800" y="1020064"/>
                    <a:pt x="330327" y="1299718"/>
                    <a:pt x="675259" y="1299718"/>
                  </a:cubicBezTo>
                  <a:cubicBezTo>
                    <a:pt x="1020191" y="1299718"/>
                    <a:pt x="1299718" y="1020191"/>
                    <a:pt x="1299718" y="675259"/>
                  </a:cubicBezTo>
                  <a:cubicBezTo>
                    <a:pt x="1299718" y="330327"/>
                    <a:pt x="1020064" y="50800"/>
                    <a:pt x="675259" y="50800"/>
                  </a:cubicBezTo>
                  <a:lnTo>
                    <a:pt x="675259" y="25400"/>
                  </a:lnTo>
                  <a:lnTo>
                    <a:pt x="675259" y="50800"/>
                  </a:lnTo>
                  <a:cubicBezTo>
                    <a:pt x="330327" y="50800"/>
                    <a:pt x="50800" y="330327"/>
                    <a:pt x="50800" y="675259"/>
                  </a:cubicBezTo>
                  <a:close/>
                </a:path>
              </a:pathLst>
            </a:custGeom>
            <a:solidFill>
              <a:srgbClr val="70C573"/>
            </a:solidFill>
          </p:spPr>
        </p:sp>
      </p:grpSp>
      <p:grpSp>
        <p:nvGrpSpPr>
          <p:cNvPr name="Group 24" id="24"/>
          <p:cNvGrpSpPr/>
          <p:nvPr/>
        </p:nvGrpSpPr>
        <p:grpSpPr>
          <a:xfrm rot="0">
            <a:off x="2643694" y="5286224"/>
            <a:ext cx="15143618" cy="817870"/>
            <a:chOff x="0" y="0"/>
            <a:chExt cx="20191490" cy="1090494"/>
          </a:xfrm>
        </p:grpSpPr>
        <p:sp>
          <p:nvSpPr>
            <p:cNvPr name="Freeform 25" id="25"/>
            <p:cNvSpPr/>
            <p:nvPr/>
          </p:nvSpPr>
          <p:spPr>
            <a:xfrm flipH="false" flipV="false" rot="0">
              <a:off x="25400" y="25400"/>
              <a:ext cx="20140676" cy="1039749"/>
            </a:xfrm>
            <a:custGeom>
              <a:avLst/>
              <a:gdLst/>
              <a:ahLst/>
              <a:cxnLst/>
              <a:rect r="r" b="b" t="t" l="l"/>
              <a:pathLst>
                <a:path h="1039749" w="20140676">
                  <a:moveTo>
                    <a:pt x="0" y="0"/>
                  </a:moveTo>
                  <a:lnTo>
                    <a:pt x="20140676" y="0"/>
                  </a:lnTo>
                  <a:lnTo>
                    <a:pt x="20140676" y="1039749"/>
                  </a:lnTo>
                  <a:lnTo>
                    <a:pt x="0" y="1039749"/>
                  </a:lnTo>
                  <a:close/>
                </a:path>
              </a:pathLst>
            </a:custGeom>
            <a:solidFill>
              <a:srgbClr val="70C573"/>
            </a:solidFill>
          </p:spPr>
        </p:sp>
        <p:sp>
          <p:nvSpPr>
            <p:cNvPr name="Freeform 26" id="26"/>
            <p:cNvSpPr/>
            <p:nvPr/>
          </p:nvSpPr>
          <p:spPr>
            <a:xfrm flipH="false" flipV="false" rot="0">
              <a:off x="0" y="0"/>
              <a:ext cx="20191476" cy="1090549"/>
            </a:xfrm>
            <a:custGeom>
              <a:avLst/>
              <a:gdLst/>
              <a:ahLst/>
              <a:cxnLst/>
              <a:rect r="r" b="b" t="t" l="l"/>
              <a:pathLst>
                <a:path h="1090549" w="20191476">
                  <a:moveTo>
                    <a:pt x="25400" y="0"/>
                  </a:moveTo>
                  <a:lnTo>
                    <a:pt x="20166076" y="0"/>
                  </a:lnTo>
                  <a:cubicBezTo>
                    <a:pt x="20180046" y="0"/>
                    <a:pt x="20191476" y="11430"/>
                    <a:pt x="20191476" y="25400"/>
                  </a:cubicBezTo>
                  <a:lnTo>
                    <a:pt x="20191476" y="1065149"/>
                  </a:lnTo>
                  <a:cubicBezTo>
                    <a:pt x="20191476" y="1079119"/>
                    <a:pt x="20180046" y="1090549"/>
                    <a:pt x="20166076" y="1090549"/>
                  </a:cubicBezTo>
                  <a:lnTo>
                    <a:pt x="25400" y="1090549"/>
                  </a:lnTo>
                  <a:cubicBezTo>
                    <a:pt x="11430" y="1090549"/>
                    <a:pt x="0" y="1079119"/>
                    <a:pt x="0" y="1065149"/>
                  </a:cubicBezTo>
                  <a:lnTo>
                    <a:pt x="0" y="25400"/>
                  </a:lnTo>
                  <a:cubicBezTo>
                    <a:pt x="0" y="11430"/>
                    <a:pt x="11430" y="0"/>
                    <a:pt x="25400" y="0"/>
                  </a:cubicBezTo>
                  <a:moveTo>
                    <a:pt x="25400" y="50800"/>
                  </a:moveTo>
                  <a:lnTo>
                    <a:pt x="25400" y="25400"/>
                  </a:lnTo>
                  <a:lnTo>
                    <a:pt x="50800" y="25400"/>
                  </a:lnTo>
                  <a:lnTo>
                    <a:pt x="50800" y="1065149"/>
                  </a:lnTo>
                  <a:lnTo>
                    <a:pt x="25400" y="1065149"/>
                  </a:lnTo>
                  <a:lnTo>
                    <a:pt x="25400" y="1039749"/>
                  </a:lnTo>
                  <a:lnTo>
                    <a:pt x="20166076" y="1039749"/>
                  </a:lnTo>
                  <a:lnTo>
                    <a:pt x="20166076" y="1065149"/>
                  </a:lnTo>
                  <a:lnTo>
                    <a:pt x="20140676" y="1065149"/>
                  </a:lnTo>
                  <a:lnTo>
                    <a:pt x="20140676" y="25400"/>
                  </a:lnTo>
                  <a:lnTo>
                    <a:pt x="20166076" y="25400"/>
                  </a:lnTo>
                  <a:lnTo>
                    <a:pt x="20166076" y="50800"/>
                  </a:lnTo>
                  <a:lnTo>
                    <a:pt x="25400" y="50800"/>
                  </a:lnTo>
                  <a:close/>
                </a:path>
              </a:pathLst>
            </a:custGeom>
            <a:solidFill>
              <a:srgbClr val="F2F2F2"/>
            </a:solidFill>
          </p:spPr>
        </p:sp>
      </p:grpSp>
      <p:sp>
        <p:nvSpPr>
          <p:cNvPr name="TextBox 27" id="27"/>
          <p:cNvSpPr txBox="true"/>
          <p:nvPr/>
        </p:nvSpPr>
        <p:spPr>
          <a:xfrm rot="0">
            <a:off x="3381595" y="5297654"/>
            <a:ext cx="14375237" cy="462153"/>
          </a:xfrm>
          <a:prstGeom prst="rect">
            <a:avLst/>
          </a:prstGeom>
        </p:spPr>
        <p:txBody>
          <a:bodyPr anchor="t" rtlCol="false" tIns="0" lIns="0" bIns="0" rIns="0">
            <a:spAutoFit/>
          </a:bodyPr>
          <a:lstStyle/>
          <a:p>
            <a:pPr algn="l" marL="0" indent="0" lvl="0">
              <a:lnSpc>
                <a:spcPts val="1944"/>
              </a:lnSpc>
            </a:pPr>
            <a:r>
              <a:rPr lang="en-US" b="true" sz="1800">
                <a:solidFill>
                  <a:srgbClr val="F2F2F2"/>
                </a:solidFill>
                <a:latin typeface="Arial Bold"/>
                <a:ea typeface="Arial Bold"/>
                <a:cs typeface="Arial Bold"/>
                <a:sym typeface="Arial Bold"/>
              </a:rPr>
              <a:t>3. Sprijinirea economiilor locale</a:t>
            </a:r>
          </a:p>
          <a:p>
            <a:pPr algn="l" marL="0" indent="0" lvl="0">
              <a:lnSpc>
                <a:spcPts val="1458"/>
              </a:lnSpc>
            </a:pPr>
            <a:r>
              <a:rPr lang="en-US" b="true" sz="1350">
                <a:solidFill>
                  <a:srgbClr val="F2F2F2"/>
                </a:solidFill>
                <a:latin typeface="Arial Bold"/>
                <a:ea typeface="Arial Bold"/>
                <a:cs typeface="Arial Bold"/>
                <a:sym typeface="Arial Bold"/>
              </a:rPr>
              <a:t>Încurajarea afacerilor din domeniul turismului să se aprovizioneze cu bunuri și servicii de la furnizori locali.</a:t>
            </a:r>
          </a:p>
        </p:txBody>
      </p:sp>
      <p:grpSp>
        <p:nvGrpSpPr>
          <p:cNvPr name="Group 28" id="28"/>
          <p:cNvGrpSpPr/>
          <p:nvPr/>
        </p:nvGrpSpPr>
        <p:grpSpPr>
          <a:xfrm rot="0">
            <a:off x="2156337" y="5188752"/>
            <a:ext cx="1012814" cy="1012814"/>
            <a:chOff x="0" y="0"/>
            <a:chExt cx="1350418" cy="1350418"/>
          </a:xfrm>
        </p:grpSpPr>
        <p:sp>
          <p:nvSpPr>
            <p:cNvPr name="Freeform 29" id="29"/>
            <p:cNvSpPr/>
            <p:nvPr/>
          </p:nvSpPr>
          <p:spPr>
            <a:xfrm flipH="false" flipV="false" rot="0">
              <a:off x="25400" y="25400"/>
              <a:ext cx="1299718" cy="1299718"/>
            </a:xfrm>
            <a:custGeom>
              <a:avLst/>
              <a:gdLst/>
              <a:ahLst/>
              <a:cxnLst/>
              <a:rect r="r" b="b" t="t" l="l"/>
              <a:pathLst>
                <a:path h="1299718" w="1299718">
                  <a:moveTo>
                    <a:pt x="0" y="649859"/>
                  </a:moveTo>
                  <a:cubicBezTo>
                    <a:pt x="0" y="290957"/>
                    <a:pt x="290957" y="0"/>
                    <a:pt x="649859" y="0"/>
                  </a:cubicBezTo>
                  <a:cubicBezTo>
                    <a:pt x="1008761" y="0"/>
                    <a:pt x="1299718" y="290957"/>
                    <a:pt x="1299718" y="649859"/>
                  </a:cubicBezTo>
                  <a:cubicBezTo>
                    <a:pt x="1299718" y="1008761"/>
                    <a:pt x="1008761" y="1299718"/>
                    <a:pt x="649859" y="1299718"/>
                  </a:cubicBezTo>
                  <a:cubicBezTo>
                    <a:pt x="290957" y="1299718"/>
                    <a:pt x="0" y="1008634"/>
                    <a:pt x="0" y="649859"/>
                  </a:cubicBezTo>
                  <a:close/>
                </a:path>
              </a:pathLst>
            </a:custGeom>
            <a:blipFill>
              <a:blip r:embed="rId5"/>
              <a:stretch>
                <a:fillRect l="-1954" t="-27929" r="-1946" b="-27921"/>
              </a:stretch>
            </a:blipFill>
          </p:spPr>
        </p:sp>
        <p:sp>
          <p:nvSpPr>
            <p:cNvPr name="Freeform 30" id="30"/>
            <p:cNvSpPr/>
            <p:nvPr/>
          </p:nvSpPr>
          <p:spPr>
            <a:xfrm flipH="false" flipV="false" rot="0">
              <a:off x="0" y="0"/>
              <a:ext cx="1350518" cy="1350518"/>
            </a:xfrm>
            <a:custGeom>
              <a:avLst/>
              <a:gdLst/>
              <a:ahLst/>
              <a:cxnLst/>
              <a:rect r="r" b="b" t="t" l="l"/>
              <a:pathLst>
                <a:path h="1350518" w="1350518">
                  <a:moveTo>
                    <a:pt x="0" y="675259"/>
                  </a:moveTo>
                  <a:cubicBezTo>
                    <a:pt x="0" y="302260"/>
                    <a:pt x="302260" y="0"/>
                    <a:pt x="675259" y="0"/>
                  </a:cubicBezTo>
                  <a:lnTo>
                    <a:pt x="675259" y="25400"/>
                  </a:lnTo>
                  <a:lnTo>
                    <a:pt x="675259" y="0"/>
                  </a:lnTo>
                  <a:cubicBezTo>
                    <a:pt x="1048131" y="0"/>
                    <a:pt x="1350518" y="302260"/>
                    <a:pt x="1350518" y="675259"/>
                  </a:cubicBezTo>
                  <a:lnTo>
                    <a:pt x="1325118" y="675259"/>
                  </a:lnTo>
                  <a:lnTo>
                    <a:pt x="1350518" y="675259"/>
                  </a:lnTo>
                  <a:cubicBezTo>
                    <a:pt x="1350518" y="1048131"/>
                    <a:pt x="1048258" y="1350518"/>
                    <a:pt x="675259" y="1350518"/>
                  </a:cubicBezTo>
                  <a:lnTo>
                    <a:pt x="675259" y="1325118"/>
                  </a:lnTo>
                  <a:lnTo>
                    <a:pt x="675259" y="1350518"/>
                  </a:lnTo>
                  <a:cubicBezTo>
                    <a:pt x="302260" y="1350391"/>
                    <a:pt x="0" y="1048131"/>
                    <a:pt x="0" y="675259"/>
                  </a:cubicBezTo>
                  <a:lnTo>
                    <a:pt x="25400" y="675259"/>
                  </a:lnTo>
                  <a:lnTo>
                    <a:pt x="50800" y="675259"/>
                  </a:lnTo>
                  <a:lnTo>
                    <a:pt x="25400" y="675259"/>
                  </a:lnTo>
                  <a:lnTo>
                    <a:pt x="0" y="675259"/>
                  </a:lnTo>
                  <a:moveTo>
                    <a:pt x="50800" y="675259"/>
                  </a:moveTo>
                  <a:cubicBezTo>
                    <a:pt x="50800" y="689229"/>
                    <a:pt x="39370" y="700659"/>
                    <a:pt x="25400" y="700659"/>
                  </a:cubicBezTo>
                  <a:cubicBezTo>
                    <a:pt x="11430" y="700659"/>
                    <a:pt x="0" y="689229"/>
                    <a:pt x="0" y="675259"/>
                  </a:cubicBezTo>
                  <a:cubicBezTo>
                    <a:pt x="0" y="661289"/>
                    <a:pt x="11430" y="649859"/>
                    <a:pt x="25400" y="649859"/>
                  </a:cubicBezTo>
                  <a:cubicBezTo>
                    <a:pt x="39370" y="649859"/>
                    <a:pt x="50800" y="661289"/>
                    <a:pt x="50800" y="675259"/>
                  </a:cubicBezTo>
                  <a:cubicBezTo>
                    <a:pt x="50800" y="1020064"/>
                    <a:pt x="330327" y="1299718"/>
                    <a:pt x="675259" y="1299718"/>
                  </a:cubicBezTo>
                  <a:cubicBezTo>
                    <a:pt x="1020191" y="1299718"/>
                    <a:pt x="1299718" y="1020191"/>
                    <a:pt x="1299718" y="675259"/>
                  </a:cubicBezTo>
                  <a:cubicBezTo>
                    <a:pt x="1299718" y="330327"/>
                    <a:pt x="1020064" y="50800"/>
                    <a:pt x="675259" y="50800"/>
                  </a:cubicBezTo>
                  <a:lnTo>
                    <a:pt x="675259" y="25400"/>
                  </a:lnTo>
                  <a:lnTo>
                    <a:pt x="675259" y="50800"/>
                  </a:lnTo>
                  <a:cubicBezTo>
                    <a:pt x="330327" y="50800"/>
                    <a:pt x="50800" y="330327"/>
                    <a:pt x="50800" y="675259"/>
                  </a:cubicBezTo>
                  <a:close/>
                </a:path>
              </a:pathLst>
            </a:custGeom>
            <a:solidFill>
              <a:srgbClr val="70C573"/>
            </a:solidFill>
          </p:spPr>
        </p:sp>
      </p:grpSp>
      <p:grpSp>
        <p:nvGrpSpPr>
          <p:cNvPr name="Group 31" id="31"/>
          <p:cNvGrpSpPr/>
          <p:nvPr/>
        </p:nvGrpSpPr>
        <p:grpSpPr>
          <a:xfrm rot="0">
            <a:off x="2643694" y="6454991"/>
            <a:ext cx="15143618" cy="817870"/>
            <a:chOff x="0" y="0"/>
            <a:chExt cx="20191490" cy="1090494"/>
          </a:xfrm>
        </p:grpSpPr>
        <p:sp>
          <p:nvSpPr>
            <p:cNvPr name="Freeform 32" id="32"/>
            <p:cNvSpPr/>
            <p:nvPr/>
          </p:nvSpPr>
          <p:spPr>
            <a:xfrm flipH="false" flipV="false" rot="0">
              <a:off x="25400" y="25400"/>
              <a:ext cx="20140676" cy="1039749"/>
            </a:xfrm>
            <a:custGeom>
              <a:avLst/>
              <a:gdLst/>
              <a:ahLst/>
              <a:cxnLst/>
              <a:rect r="r" b="b" t="t" l="l"/>
              <a:pathLst>
                <a:path h="1039749" w="20140676">
                  <a:moveTo>
                    <a:pt x="0" y="0"/>
                  </a:moveTo>
                  <a:lnTo>
                    <a:pt x="20140676" y="0"/>
                  </a:lnTo>
                  <a:lnTo>
                    <a:pt x="20140676" y="1039749"/>
                  </a:lnTo>
                  <a:lnTo>
                    <a:pt x="0" y="1039749"/>
                  </a:lnTo>
                  <a:close/>
                </a:path>
              </a:pathLst>
            </a:custGeom>
            <a:solidFill>
              <a:srgbClr val="70C573"/>
            </a:solidFill>
          </p:spPr>
        </p:sp>
        <p:sp>
          <p:nvSpPr>
            <p:cNvPr name="Freeform 33" id="33"/>
            <p:cNvSpPr/>
            <p:nvPr/>
          </p:nvSpPr>
          <p:spPr>
            <a:xfrm flipH="false" flipV="false" rot="0">
              <a:off x="0" y="0"/>
              <a:ext cx="20191476" cy="1090549"/>
            </a:xfrm>
            <a:custGeom>
              <a:avLst/>
              <a:gdLst/>
              <a:ahLst/>
              <a:cxnLst/>
              <a:rect r="r" b="b" t="t" l="l"/>
              <a:pathLst>
                <a:path h="1090549" w="20191476">
                  <a:moveTo>
                    <a:pt x="25400" y="0"/>
                  </a:moveTo>
                  <a:lnTo>
                    <a:pt x="20166076" y="0"/>
                  </a:lnTo>
                  <a:cubicBezTo>
                    <a:pt x="20180046" y="0"/>
                    <a:pt x="20191476" y="11430"/>
                    <a:pt x="20191476" y="25400"/>
                  </a:cubicBezTo>
                  <a:lnTo>
                    <a:pt x="20191476" y="1065149"/>
                  </a:lnTo>
                  <a:cubicBezTo>
                    <a:pt x="20191476" y="1079119"/>
                    <a:pt x="20180046" y="1090549"/>
                    <a:pt x="20166076" y="1090549"/>
                  </a:cubicBezTo>
                  <a:lnTo>
                    <a:pt x="25400" y="1090549"/>
                  </a:lnTo>
                  <a:cubicBezTo>
                    <a:pt x="11430" y="1090549"/>
                    <a:pt x="0" y="1079119"/>
                    <a:pt x="0" y="1065149"/>
                  </a:cubicBezTo>
                  <a:lnTo>
                    <a:pt x="0" y="25400"/>
                  </a:lnTo>
                  <a:cubicBezTo>
                    <a:pt x="0" y="11430"/>
                    <a:pt x="11430" y="0"/>
                    <a:pt x="25400" y="0"/>
                  </a:cubicBezTo>
                  <a:moveTo>
                    <a:pt x="25400" y="50800"/>
                  </a:moveTo>
                  <a:lnTo>
                    <a:pt x="25400" y="25400"/>
                  </a:lnTo>
                  <a:lnTo>
                    <a:pt x="50800" y="25400"/>
                  </a:lnTo>
                  <a:lnTo>
                    <a:pt x="50800" y="1065149"/>
                  </a:lnTo>
                  <a:lnTo>
                    <a:pt x="25400" y="1065149"/>
                  </a:lnTo>
                  <a:lnTo>
                    <a:pt x="25400" y="1039749"/>
                  </a:lnTo>
                  <a:lnTo>
                    <a:pt x="20166076" y="1039749"/>
                  </a:lnTo>
                  <a:lnTo>
                    <a:pt x="20166076" y="1065149"/>
                  </a:lnTo>
                  <a:lnTo>
                    <a:pt x="20140676" y="1065149"/>
                  </a:lnTo>
                  <a:lnTo>
                    <a:pt x="20140676" y="25400"/>
                  </a:lnTo>
                  <a:lnTo>
                    <a:pt x="20166076" y="25400"/>
                  </a:lnTo>
                  <a:lnTo>
                    <a:pt x="20166076" y="50800"/>
                  </a:lnTo>
                  <a:lnTo>
                    <a:pt x="25400" y="50800"/>
                  </a:lnTo>
                  <a:close/>
                </a:path>
              </a:pathLst>
            </a:custGeom>
            <a:solidFill>
              <a:srgbClr val="F2F2F2"/>
            </a:solidFill>
          </p:spPr>
        </p:sp>
      </p:grpSp>
      <p:sp>
        <p:nvSpPr>
          <p:cNvPr name="TextBox 34" id="34"/>
          <p:cNvSpPr txBox="true"/>
          <p:nvPr/>
        </p:nvSpPr>
        <p:spPr>
          <a:xfrm rot="0">
            <a:off x="3218959" y="6466044"/>
            <a:ext cx="14700508" cy="462153"/>
          </a:xfrm>
          <a:prstGeom prst="rect">
            <a:avLst/>
          </a:prstGeom>
        </p:spPr>
        <p:txBody>
          <a:bodyPr anchor="t" rtlCol="false" tIns="0" lIns="0" bIns="0" rIns="0">
            <a:spAutoFit/>
          </a:bodyPr>
          <a:lstStyle/>
          <a:p>
            <a:pPr algn="l" marL="0" indent="0" lvl="0">
              <a:lnSpc>
                <a:spcPts val="1944"/>
              </a:lnSpc>
            </a:pPr>
            <a:r>
              <a:rPr lang="en-US" b="true" sz="1800">
                <a:solidFill>
                  <a:srgbClr val="F2F2F2"/>
                </a:solidFill>
                <a:latin typeface="Arial Bold"/>
                <a:ea typeface="Arial Bold"/>
                <a:cs typeface="Arial Bold"/>
                <a:sym typeface="Arial Bold"/>
              </a:rPr>
              <a:t>4. Educarea turiștilor</a:t>
            </a:r>
          </a:p>
          <a:p>
            <a:pPr algn="l" marL="0" indent="0" lvl="0">
              <a:lnSpc>
                <a:spcPts val="1458"/>
              </a:lnSpc>
            </a:pPr>
            <a:r>
              <a:rPr lang="en-US" b="true" sz="1350">
                <a:solidFill>
                  <a:srgbClr val="F2F2F2"/>
                </a:solidFill>
                <a:latin typeface="Arial Bold"/>
                <a:ea typeface="Arial Bold"/>
                <a:cs typeface="Arial Bold"/>
                <a:sym typeface="Arial Bold"/>
              </a:rPr>
              <a:t>Oferirea de îndrumări și sfaturi pentru un comportament turistic responsabil.</a:t>
            </a:r>
          </a:p>
        </p:txBody>
      </p:sp>
      <p:grpSp>
        <p:nvGrpSpPr>
          <p:cNvPr name="Group 35" id="35"/>
          <p:cNvGrpSpPr/>
          <p:nvPr/>
        </p:nvGrpSpPr>
        <p:grpSpPr>
          <a:xfrm rot="0">
            <a:off x="2156337" y="6357519"/>
            <a:ext cx="1012814" cy="1012814"/>
            <a:chOff x="0" y="0"/>
            <a:chExt cx="1350418" cy="1350418"/>
          </a:xfrm>
        </p:grpSpPr>
        <p:sp>
          <p:nvSpPr>
            <p:cNvPr name="Freeform 36" id="36"/>
            <p:cNvSpPr/>
            <p:nvPr/>
          </p:nvSpPr>
          <p:spPr>
            <a:xfrm flipH="false" flipV="false" rot="0">
              <a:off x="25400" y="25400"/>
              <a:ext cx="1299718" cy="1299718"/>
            </a:xfrm>
            <a:custGeom>
              <a:avLst/>
              <a:gdLst/>
              <a:ahLst/>
              <a:cxnLst/>
              <a:rect r="r" b="b" t="t" l="l"/>
              <a:pathLst>
                <a:path h="1299718" w="1299718">
                  <a:moveTo>
                    <a:pt x="0" y="649859"/>
                  </a:moveTo>
                  <a:cubicBezTo>
                    <a:pt x="0" y="290957"/>
                    <a:pt x="290957" y="0"/>
                    <a:pt x="649859" y="0"/>
                  </a:cubicBezTo>
                  <a:cubicBezTo>
                    <a:pt x="1008761" y="0"/>
                    <a:pt x="1299718" y="290957"/>
                    <a:pt x="1299718" y="649859"/>
                  </a:cubicBezTo>
                  <a:cubicBezTo>
                    <a:pt x="1299718" y="1008761"/>
                    <a:pt x="1008761" y="1299718"/>
                    <a:pt x="649859" y="1299718"/>
                  </a:cubicBezTo>
                  <a:cubicBezTo>
                    <a:pt x="290957" y="1299718"/>
                    <a:pt x="0" y="1008634"/>
                    <a:pt x="0" y="649859"/>
                  </a:cubicBezTo>
                  <a:close/>
                </a:path>
              </a:pathLst>
            </a:custGeom>
            <a:blipFill>
              <a:blip r:embed="rId6"/>
              <a:stretch>
                <a:fillRect l="-27832" t="-1954" r="-27824" b="-1946"/>
              </a:stretch>
            </a:blipFill>
          </p:spPr>
        </p:sp>
        <p:sp>
          <p:nvSpPr>
            <p:cNvPr name="Freeform 37" id="37"/>
            <p:cNvSpPr/>
            <p:nvPr/>
          </p:nvSpPr>
          <p:spPr>
            <a:xfrm flipH="false" flipV="false" rot="0">
              <a:off x="0" y="0"/>
              <a:ext cx="1350518" cy="1350518"/>
            </a:xfrm>
            <a:custGeom>
              <a:avLst/>
              <a:gdLst/>
              <a:ahLst/>
              <a:cxnLst/>
              <a:rect r="r" b="b" t="t" l="l"/>
              <a:pathLst>
                <a:path h="1350518" w="1350518">
                  <a:moveTo>
                    <a:pt x="0" y="675259"/>
                  </a:moveTo>
                  <a:cubicBezTo>
                    <a:pt x="0" y="302260"/>
                    <a:pt x="302260" y="0"/>
                    <a:pt x="675259" y="0"/>
                  </a:cubicBezTo>
                  <a:lnTo>
                    <a:pt x="675259" y="25400"/>
                  </a:lnTo>
                  <a:lnTo>
                    <a:pt x="675259" y="0"/>
                  </a:lnTo>
                  <a:cubicBezTo>
                    <a:pt x="1048131" y="0"/>
                    <a:pt x="1350518" y="302260"/>
                    <a:pt x="1350518" y="675259"/>
                  </a:cubicBezTo>
                  <a:lnTo>
                    <a:pt x="1325118" y="675259"/>
                  </a:lnTo>
                  <a:lnTo>
                    <a:pt x="1350518" y="675259"/>
                  </a:lnTo>
                  <a:cubicBezTo>
                    <a:pt x="1350518" y="1048131"/>
                    <a:pt x="1048258" y="1350518"/>
                    <a:pt x="675259" y="1350518"/>
                  </a:cubicBezTo>
                  <a:lnTo>
                    <a:pt x="675259" y="1325118"/>
                  </a:lnTo>
                  <a:lnTo>
                    <a:pt x="675259" y="1350518"/>
                  </a:lnTo>
                  <a:cubicBezTo>
                    <a:pt x="302260" y="1350391"/>
                    <a:pt x="0" y="1048131"/>
                    <a:pt x="0" y="675259"/>
                  </a:cubicBezTo>
                  <a:lnTo>
                    <a:pt x="25400" y="675259"/>
                  </a:lnTo>
                  <a:lnTo>
                    <a:pt x="50800" y="675259"/>
                  </a:lnTo>
                  <a:lnTo>
                    <a:pt x="25400" y="675259"/>
                  </a:lnTo>
                  <a:lnTo>
                    <a:pt x="0" y="675259"/>
                  </a:lnTo>
                  <a:moveTo>
                    <a:pt x="50800" y="675259"/>
                  </a:moveTo>
                  <a:cubicBezTo>
                    <a:pt x="50800" y="689229"/>
                    <a:pt x="39370" y="700659"/>
                    <a:pt x="25400" y="700659"/>
                  </a:cubicBezTo>
                  <a:cubicBezTo>
                    <a:pt x="11430" y="700659"/>
                    <a:pt x="0" y="689229"/>
                    <a:pt x="0" y="675259"/>
                  </a:cubicBezTo>
                  <a:cubicBezTo>
                    <a:pt x="0" y="661289"/>
                    <a:pt x="11430" y="649859"/>
                    <a:pt x="25400" y="649859"/>
                  </a:cubicBezTo>
                  <a:cubicBezTo>
                    <a:pt x="39370" y="649859"/>
                    <a:pt x="50800" y="661289"/>
                    <a:pt x="50800" y="675259"/>
                  </a:cubicBezTo>
                  <a:cubicBezTo>
                    <a:pt x="50800" y="1020064"/>
                    <a:pt x="330327" y="1299718"/>
                    <a:pt x="675259" y="1299718"/>
                  </a:cubicBezTo>
                  <a:cubicBezTo>
                    <a:pt x="1020191" y="1299718"/>
                    <a:pt x="1299718" y="1020191"/>
                    <a:pt x="1299718" y="675259"/>
                  </a:cubicBezTo>
                  <a:cubicBezTo>
                    <a:pt x="1299718" y="330327"/>
                    <a:pt x="1020064" y="50800"/>
                    <a:pt x="675259" y="50800"/>
                  </a:cubicBezTo>
                  <a:lnTo>
                    <a:pt x="675259" y="25400"/>
                  </a:lnTo>
                  <a:lnTo>
                    <a:pt x="675259" y="50800"/>
                  </a:lnTo>
                  <a:cubicBezTo>
                    <a:pt x="330327" y="50800"/>
                    <a:pt x="50800" y="330327"/>
                    <a:pt x="50800" y="675259"/>
                  </a:cubicBezTo>
                  <a:close/>
                </a:path>
              </a:pathLst>
            </a:custGeom>
            <a:solidFill>
              <a:srgbClr val="70C573"/>
            </a:solidFill>
          </p:spPr>
        </p:sp>
      </p:grpSp>
      <p:grpSp>
        <p:nvGrpSpPr>
          <p:cNvPr name="Group 38" id="38"/>
          <p:cNvGrpSpPr/>
          <p:nvPr/>
        </p:nvGrpSpPr>
        <p:grpSpPr>
          <a:xfrm rot="0">
            <a:off x="2350392" y="7624498"/>
            <a:ext cx="15436922" cy="817870"/>
            <a:chOff x="0" y="0"/>
            <a:chExt cx="20582562" cy="1090494"/>
          </a:xfrm>
        </p:grpSpPr>
        <p:sp>
          <p:nvSpPr>
            <p:cNvPr name="Freeform 39" id="39"/>
            <p:cNvSpPr/>
            <p:nvPr/>
          </p:nvSpPr>
          <p:spPr>
            <a:xfrm flipH="false" flipV="false" rot="0">
              <a:off x="25400" y="25400"/>
              <a:ext cx="20531710" cy="1039749"/>
            </a:xfrm>
            <a:custGeom>
              <a:avLst/>
              <a:gdLst/>
              <a:ahLst/>
              <a:cxnLst/>
              <a:rect r="r" b="b" t="t" l="l"/>
              <a:pathLst>
                <a:path h="1039749" w="20531710">
                  <a:moveTo>
                    <a:pt x="0" y="0"/>
                  </a:moveTo>
                  <a:lnTo>
                    <a:pt x="20531710" y="0"/>
                  </a:lnTo>
                  <a:lnTo>
                    <a:pt x="20531710" y="1039749"/>
                  </a:lnTo>
                  <a:lnTo>
                    <a:pt x="0" y="1039749"/>
                  </a:lnTo>
                  <a:close/>
                </a:path>
              </a:pathLst>
            </a:custGeom>
            <a:solidFill>
              <a:srgbClr val="70C573"/>
            </a:solidFill>
          </p:spPr>
        </p:sp>
        <p:sp>
          <p:nvSpPr>
            <p:cNvPr name="Freeform 40" id="40"/>
            <p:cNvSpPr/>
            <p:nvPr/>
          </p:nvSpPr>
          <p:spPr>
            <a:xfrm flipH="false" flipV="false" rot="0">
              <a:off x="0" y="0"/>
              <a:ext cx="20582510" cy="1090549"/>
            </a:xfrm>
            <a:custGeom>
              <a:avLst/>
              <a:gdLst/>
              <a:ahLst/>
              <a:cxnLst/>
              <a:rect r="r" b="b" t="t" l="l"/>
              <a:pathLst>
                <a:path h="1090549" w="20582510">
                  <a:moveTo>
                    <a:pt x="25400" y="0"/>
                  </a:moveTo>
                  <a:lnTo>
                    <a:pt x="20557110" y="0"/>
                  </a:lnTo>
                  <a:cubicBezTo>
                    <a:pt x="20571079" y="0"/>
                    <a:pt x="20582510" y="11430"/>
                    <a:pt x="20582510" y="25400"/>
                  </a:cubicBezTo>
                  <a:lnTo>
                    <a:pt x="20582510" y="1065149"/>
                  </a:lnTo>
                  <a:cubicBezTo>
                    <a:pt x="20582510" y="1079119"/>
                    <a:pt x="20571079" y="1090549"/>
                    <a:pt x="20557110" y="1090549"/>
                  </a:cubicBezTo>
                  <a:lnTo>
                    <a:pt x="25400" y="1090549"/>
                  </a:lnTo>
                  <a:cubicBezTo>
                    <a:pt x="11430" y="1090549"/>
                    <a:pt x="0" y="1079119"/>
                    <a:pt x="0" y="1065149"/>
                  </a:cubicBezTo>
                  <a:lnTo>
                    <a:pt x="0" y="25400"/>
                  </a:lnTo>
                  <a:cubicBezTo>
                    <a:pt x="0" y="11430"/>
                    <a:pt x="11430" y="0"/>
                    <a:pt x="25400" y="0"/>
                  </a:cubicBezTo>
                  <a:moveTo>
                    <a:pt x="25400" y="50800"/>
                  </a:moveTo>
                  <a:lnTo>
                    <a:pt x="25400" y="25400"/>
                  </a:lnTo>
                  <a:lnTo>
                    <a:pt x="50800" y="25400"/>
                  </a:lnTo>
                  <a:lnTo>
                    <a:pt x="50800" y="1065149"/>
                  </a:lnTo>
                  <a:lnTo>
                    <a:pt x="25400" y="1065149"/>
                  </a:lnTo>
                  <a:lnTo>
                    <a:pt x="25400" y="1039749"/>
                  </a:lnTo>
                  <a:lnTo>
                    <a:pt x="20557110" y="1039749"/>
                  </a:lnTo>
                  <a:lnTo>
                    <a:pt x="20557110" y="1065149"/>
                  </a:lnTo>
                  <a:lnTo>
                    <a:pt x="20531710" y="1065149"/>
                  </a:lnTo>
                  <a:lnTo>
                    <a:pt x="20531710" y="25400"/>
                  </a:lnTo>
                  <a:lnTo>
                    <a:pt x="20557110" y="25400"/>
                  </a:lnTo>
                  <a:lnTo>
                    <a:pt x="20557110" y="50800"/>
                  </a:lnTo>
                  <a:lnTo>
                    <a:pt x="25400" y="50800"/>
                  </a:lnTo>
                  <a:close/>
                </a:path>
              </a:pathLst>
            </a:custGeom>
            <a:solidFill>
              <a:srgbClr val="F2F2F2"/>
            </a:solidFill>
          </p:spPr>
        </p:sp>
      </p:grpSp>
      <p:sp>
        <p:nvSpPr>
          <p:cNvPr name="TextBox 41" id="41"/>
          <p:cNvSpPr txBox="true"/>
          <p:nvPr/>
        </p:nvSpPr>
        <p:spPr>
          <a:xfrm rot="0">
            <a:off x="3056324" y="7635929"/>
            <a:ext cx="14700510" cy="462153"/>
          </a:xfrm>
          <a:prstGeom prst="rect">
            <a:avLst/>
          </a:prstGeom>
        </p:spPr>
        <p:txBody>
          <a:bodyPr anchor="t" rtlCol="false" tIns="0" lIns="0" bIns="0" rIns="0">
            <a:spAutoFit/>
          </a:bodyPr>
          <a:lstStyle/>
          <a:p>
            <a:pPr algn="l" marL="0" indent="0" lvl="0">
              <a:lnSpc>
                <a:spcPts val="1944"/>
              </a:lnSpc>
            </a:pPr>
            <a:r>
              <a:rPr lang="en-US" b="true" sz="1800">
                <a:solidFill>
                  <a:srgbClr val="F2F2F2"/>
                </a:solidFill>
                <a:latin typeface="Arial Bold"/>
                <a:ea typeface="Arial Bold"/>
                <a:cs typeface="Arial Bold"/>
                <a:sym typeface="Arial Bold"/>
              </a:rPr>
              <a:t>5. Dezvoltarea turismului incluziv</a:t>
            </a:r>
          </a:p>
          <a:p>
            <a:pPr algn="l" marL="0" indent="0" lvl="0">
              <a:lnSpc>
                <a:spcPts val="1458"/>
              </a:lnSpc>
            </a:pPr>
            <a:r>
              <a:rPr lang="en-US" b="true" sz="1350">
                <a:solidFill>
                  <a:srgbClr val="F2F2F2"/>
                </a:solidFill>
                <a:latin typeface="Arial Bold"/>
                <a:ea typeface="Arial Bold"/>
                <a:cs typeface="Arial Bold"/>
                <a:sym typeface="Arial Bold"/>
              </a:rPr>
              <a:t>Îmbunătățirea infrastructurii și oferirea de servicii care să răspundă nevoilor diverse.</a:t>
            </a:r>
          </a:p>
        </p:txBody>
      </p:sp>
      <p:grpSp>
        <p:nvGrpSpPr>
          <p:cNvPr name="Group 42" id="42"/>
          <p:cNvGrpSpPr/>
          <p:nvPr/>
        </p:nvGrpSpPr>
        <p:grpSpPr>
          <a:xfrm rot="0">
            <a:off x="1863034" y="7527027"/>
            <a:ext cx="1012814" cy="1012814"/>
            <a:chOff x="0" y="0"/>
            <a:chExt cx="1350418" cy="1350418"/>
          </a:xfrm>
        </p:grpSpPr>
        <p:sp>
          <p:nvSpPr>
            <p:cNvPr name="Freeform 43" id="43"/>
            <p:cNvSpPr/>
            <p:nvPr/>
          </p:nvSpPr>
          <p:spPr>
            <a:xfrm flipH="false" flipV="false" rot="0">
              <a:off x="25400" y="25400"/>
              <a:ext cx="1299718" cy="1299718"/>
            </a:xfrm>
            <a:custGeom>
              <a:avLst/>
              <a:gdLst/>
              <a:ahLst/>
              <a:cxnLst/>
              <a:rect r="r" b="b" t="t" l="l"/>
              <a:pathLst>
                <a:path h="1299718" w="1299718">
                  <a:moveTo>
                    <a:pt x="0" y="649859"/>
                  </a:moveTo>
                  <a:cubicBezTo>
                    <a:pt x="0" y="290957"/>
                    <a:pt x="290957" y="0"/>
                    <a:pt x="649859" y="0"/>
                  </a:cubicBezTo>
                  <a:cubicBezTo>
                    <a:pt x="1008761" y="0"/>
                    <a:pt x="1299718" y="290957"/>
                    <a:pt x="1299718" y="649859"/>
                  </a:cubicBezTo>
                  <a:cubicBezTo>
                    <a:pt x="1299718" y="1008761"/>
                    <a:pt x="1008761" y="1299718"/>
                    <a:pt x="649859" y="1299718"/>
                  </a:cubicBezTo>
                  <a:cubicBezTo>
                    <a:pt x="290957" y="1299718"/>
                    <a:pt x="0" y="1008634"/>
                    <a:pt x="0" y="649859"/>
                  </a:cubicBezTo>
                  <a:close/>
                </a:path>
              </a:pathLst>
            </a:custGeom>
            <a:blipFill>
              <a:blip r:embed="rId7"/>
              <a:stretch>
                <a:fillRect l="-27978" t="-1954" r="-27970" b="-1946"/>
              </a:stretch>
            </a:blipFill>
          </p:spPr>
        </p:sp>
        <p:sp>
          <p:nvSpPr>
            <p:cNvPr name="Freeform 44" id="44"/>
            <p:cNvSpPr/>
            <p:nvPr/>
          </p:nvSpPr>
          <p:spPr>
            <a:xfrm flipH="false" flipV="false" rot="0">
              <a:off x="0" y="0"/>
              <a:ext cx="1350518" cy="1350518"/>
            </a:xfrm>
            <a:custGeom>
              <a:avLst/>
              <a:gdLst/>
              <a:ahLst/>
              <a:cxnLst/>
              <a:rect r="r" b="b" t="t" l="l"/>
              <a:pathLst>
                <a:path h="1350518" w="1350518">
                  <a:moveTo>
                    <a:pt x="0" y="675259"/>
                  </a:moveTo>
                  <a:cubicBezTo>
                    <a:pt x="0" y="302260"/>
                    <a:pt x="302260" y="0"/>
                    <a:pt x="675259" y="0"/>
                  </a:cubicBezTo>
                  <a:lnTo>
                    <a:pt x="675259" y="25400"/>
                  </a:lnTo>
                  <a:lnTo>
                    <a:pt x="675259" y="0"/>
                  </a:lnTo>
                  <a:cubicBezTo>
                    <a:pt x="1048131" y="0"/>
                    <a:pt x="1350518" y="302260"/>
                    <a:pt x="1350518" y="675259"/>
                  </a:cubicBezTo>
                  <a:lnTo>
                    <a:pt x="1325118" y="675259"/>
                  </a:lnTo>
                  <a:lnTo>
                    <a:pt x="1350518" y="675259"/>
                  </a:lnTo>
                  <a:cubicBezTo>
                    <a:pt x="1350518" y="1048131"/>
                    <a:pt x="1048258" y="1350518"/>
                    <a:pt x="675259" y="1350518"/>
                  </a:cubicBezTo>
                  <a:lnTo>
                    <a:pt x="675259" y="1325118"/>
                  </a:lnTo>
                  <a:lnTo>
                    <a:pt x="675259" y="1350518"/>
                  </a:lnTo>
                  <a:cubicBezTo>
                    <a:pt x="302260" y="1350391"/>
                    <a:pt x="0" y="1048131"/>
                    <a:pt x="0" y="675259"/>
                  </a:cubicBezTo>
                  <a:lnTo>
                    <a:pt x="25400" y="675259"/>
                  </a:lnTo>
                  <a:lnTo>
                    <a:pt x="50800" y="675259"/>
                  </a:lnTo>
                  <a:lnTo>
                    <a:pt x="25400" y="675259"/>
                  </a:lnTo>
                  <a:lnTo>
                    <a:pt x="0" y="675259"/>
                  </a:lnTo>
                  <a:moveTo>
                    <a:pt x="50800" y="675259"/>
                  </a:moveTo>
                  <a:cubicBezTo>
                    <a:pt x="50800" y="689229"/>
                    <a:pt x="39370" y="700659"/>
                    <a:pt x="25400" y="700659"/>
                  </a:cubicBezTo>
                  <a:cubicBezTo>
                    <a:pt x="11430" y="700659"/>
                    <a:pt x="0" y="689229"/>
                    <a:pt x="0" y="675259"/>
                  </a:cubicBezTo>
                  <a:cubicBezTo>
                    <a:pt x="0" y="661289"/>
                    <a:pt x="11430" y="649859"/>
                    <a:pt x="25400" y="649859"/>
                  </a:cubicBezTo>
                  <a:cubicBezTo>
                    <a:pt x="39370" y="649859"/>
                    <a:pt x="50800" y="661289"/>
                    <a:pt x="50800" y="675259"/>
                  </a:cubicBezTo>
                  <a:cubicBezTo>
                    <a:pt x="50800" y="1020064"/>
                    <a:pt x="330327" y="1299718"/>
                    <a:pt x="675259" y="1299718"/>
                  </a:cubicBezTo>
                  <a:cubicBezTo>
                    <a:pt x="1020191" y="1299718"/>
                    <a:pt x="1299718" y="1020191"/>
                    <a:pt x="1299718" y="675259"/>
                  </a:cubicBezTo>
                  <a:cubicBezTo>
                    <a:pt x="1299718" y="330327"/>
                    <a:pt x="1020064" y="50800"/>
                    <a:pt x="675259" y="50800"/>
                  </a:cubicBezTo>
                  <a:lnTo>
                    <a:pt x="675259" y="25400"/>
                  </a:lnTo>
                  <a:lnTo>
                    <a:pt x="675259" y="50800"/>
                  </a:lnTo>
                  <a:cubicBezTo>
                    <a:pt x="330327" y="50800"/>
                    <a:pt x="50800" y="330327"/>
                    <a:pt x="50800" y="675259"/>
                  </a:cubicBezTo>
                  <a:close/>
                </a:path>
              </a:pathLst>
            </a:custGeom>
            <a:solidFill>
              <a:srgbClr val="70C573"/>
            </a:solidFill>
          </p:spPr>
        </p:sp>
      </p:grpSp>
      <p:grpSp>
        <p:nvGrpSpPr>
          <p:cNvPr name="Group 45" id="45"/>
          <p:cNvGrpSpPr/>
          <p:nvPr/>
        </p:nvGrpSpPr>
        <p:grpSpPr>
          <a:xfrm rot="0">
            <a:off x="1708977" y="8794008"/>
            <a:ext cx="16078336" cy="817870"/>
            <a:chOff x="0" y="0"/>
            <a:chExt cx="21437782" cy="1090494"/>
          </a:xfrm>
        </p:grpSpPr>
        <p:sp>
          <p:nvSpPr>
            <p:cNvPr name="Freeform 46" id="46"/>
            <p:cNvSpPr/>
            <p:nvPr/>
          </p:nvSpPr>
          <p:spPr>
            <a:xfrm flipH="false" flipV="false" rot="0">
              <a:off x="25400" y="25400"/>
              <a:ext cx="21386927" cy="1039749"/>
            </a:xfrm>
            <a:custGeom>
              <a:avLst/>
              <a:gdLst/>
              <a:ahLst/>
              <a:cxnLst/>
              <a:rect r="r" b="b" t="t" l="l"/>
              <a:pathLst>
                <a:path h="1039749" w="21386927">
                  <a:moveTo>
                    <a:pt x="0" y="0"/>
                  </a:moveTo>
                  <a:lnTo>
                    <a:pt x="21386927" y="0"/>
                  </a:lnTo>
                  <a:lnTo>
                    <a:pt x="21386927" y="1039749"/>
                  </a:lnTo>
                  <a:lnTo>
                    <a:pt x="0" y="1039749"/>
                  </a:lnTo>
                  <a:close/>
                </a:path>
              </a:pathLst>
            </a:custGeom>
            <a:solidFill>
              <a:srgbClr val="70C573"/>
            </a:solidFill>
          </p:spPr>
        </p:sp>
        <p:sp>
          <p:nvSpPr>
            <p:cNvPr name="Freeform 47" id="47"/>
            <p:cNvSpPr/>
            <p:nvPr/>
          </p:nvSpPr>
          <p:spPr>
            <a:xfrm flipH="false" flipV="false" rot="0">
              <a:off x="0" y="0"/>
              <a:ext cx="21437727" cy="1090549"/>
            </a:xfrm>
            <a:custGeom>
              <a:avLst/>
              <a:gdLst/>
              <a:ahLst/>
              <a:cxnLst/>
              <a:rect r="r" b="b" t="t" l="l"/>
              <a:pathLst>
                <a:path h="1090549" w="21437727">
                  <a:moveTo>
                    <a:pt x="25400" y="0"/>
                  </a:moveTo>
                  <a:lnTo>
                    <a:pt x="21412327" y="0"/>
                  </a:lnTo>
                  <a:cubicBezTo>
                    <a:pt x="21426297" y="0"/>
                    <a:pt x="21437727" y="11430"/>
                    <a:pt x="21437727" y="25400"/>
                  </a:cubicBezTo>
                  <a:lnTo>
                    <a:pt x="21437727" y="1065149"/>
                  </a:lnTo>
                  <a:cubicBezTo>
                    <a:pt x="21437727" y="1079119"/>
                    <a:pt x="21426297" y="1090549"/>
                    <a:pt x="21412327" y="1090549"/>
                  </a:cubicBezTo>
                  <a:lnTo>
                    <a:pt x="25400" y="1090549"/>
                  </a:lnTo>
                  <a:cubicBezTo>
                    <a:pt x="11430" y="1090549"/>
                    <a:pt x="0" y="1079119"/>
                    <a:pt x="0" y="1065149"/>
                  </a:cubicBezTo>
                  <a:lnTo>
                    <a:pt x="0" y="25400"/>
                  </a:lnTo>
                  <a:cubicBezTo>
                    <a:pt x="0" y="11430"/>
                    <a:pt x="11430" y="0"/>
                    <a:pt x="25400" y="0"/>
                  </a:cubicBezTo>
                  <a:moveTo>
                    <a:pt x="25400" y="50800"/>
                  </a:moveTo>
                  <a:lnTo>
                    <a:pt x="25400" y="25400"/>
                  </a:lnTo>
                  <a:lnTo>
                    <a:pt x="50800" y="25400"/>
                  </a:lnTo>
                  <a:lnTo>
                    <a:pt x="50800" y="1065149"/>
                  </a:lnTo>
                  <a:lnTo>
                    <a:pt x="25400" y="1065149"/>
                  </a:lnTo>
                  <a:lnTo>
                    <a:pt x="25400" y="1039749"/>
                  </a:lnTo>
                  <a:lnTo>
                    <a:pt x="21412327" y="1039749"/>
                  </a:lnTo>
                  <a:lnTo>
                    <a:pt x="21412327" y="1065149"/>
                  </a:lnTo>
                  <a:lnTo>
                    <a:pt x="21386927" y="1065149"/>
                  </a:lnTo>
                  <a:lnTo>
                    <a:pt x="21386927" y="25400"/>
                  </a:lnTo>
                  <a:lnTo>
                    <a:pt x="21412327" y="25400"/>
                  </a:lnTo>
                  <a:lnTo>
                    <a:pt x="21412327" y="50800"/>
                  </a:lnTo>
                  <a:lnTo>
                    <a:pt x="25400" y="50800"/>
                  </a:lnTo>
                  <a:close/>
                </a:path>
              </a:pathLst>
            </a:custGeom>
            <a:solidFill>
              <a:srgbClr val="F2F2F2"/>
            </a:solidFill>
          </p:spPr>
        </p:sp>
      </p:grpSp>
      <p:sp>
        <p:nvSpPr>
          <p:cNvPr name="TextBox 48" id="48"/>
          <p:cNvSpPr txBox="true"/>
          <p:nvPr/>
        </p:nvSpPr>
        <p:spPr>
          <a:xfrm rot="0">
            <a:off x="2643695" y="8805438"/>
            <a:ext cx="15113139" cy="462153"/>
          </a:xfrm>
          <a:prstGeom prst="rect">
            <a:avLst/>
          </a:prstGeom>
        </p:spPr>
        <p:txBody>
          <a:bodyPr anchor="t" rtlCol="false" tIns="0" lIns="0" bIns="0" rIns="0">
            <a:spAutoFit/>
          </a:bodyPr>
          <a:lstStyle/>
          <a:p>
            <a:pPr algn="l" marL="0" indent="0" lvl="0">
              <a:lnSpc>
                <a:spcPts val="1944"/>
              </a:lnSpc>
            </a:pPr>
            <a:r>
              <a:rPr lang="en-US" b="true" sz="1800">
                <a:solidFill>
                  <a:srgbClr val="F2F2F2"/>
                </a:solidFill>
                <a:latin typeface="Arial Bold"/>
                <a:ea typeface="Arial Bold"/>
                <a:cs typeface="Arial Bold"/>
                <a:sym typeface="Arial Bold"/>
              </a:rPr>
              <a:t>6. Colaborarea cu părțile interesate</a:t>
            </a:r>
          </a:p>
          <a:p>
            <a:pPr algn="l" marL="0" indent="0" lvl="0">
              <a:lnSpc>
                <a:spcPts val="1458"/>
              </a:lnSpc>
            </a:pPr>
            <a:r>
              <a:rPr lang="en-US" b="true" sz="1350">
                <a:solidFill>
                  <a:srgbClr val="F2F2F2"/>
                </a:solidFill>
                <a:latin typeface="Arial Bold"/>
                <a:ea typeface="Arial Bold"/>
                <a:cs typeface="Arial Bold"/>
                <a:sym typeface="Arial Bold"/>
              </a:rPr>
              <a:t>Colaborarea cu diverse părți interesate, inclusiv agenții guvernamentale, organizații non-guvernamentale și companii private, pentru a crea și implementa inițiative de turism durabil. </a:t>
            </a:r>
          </a:p>
        </p:txBody>
      </p:sp>
      <p:grpSp>
        <p:nvGrpSpPr>
          <p:cNvPr name="Group 49" id="49"/>
          <p:cNvGrpSpPr/>
          <p:nvPr/>
        </p:nvGrpSpPr>
        <p:grpSpPr>
          <a:xfrm rot="0">
            <a:off x="1221619" y="8696536"/>
            <a:ext cx="1012814" cy="1012814"/>
            <a:chOff x="0" y="0"/>
            <a:chExt cx="1350418" cy="1350418"/>
          </a:xfrm>
        </p:grpSpPr>
        <p:sp>
          <p:nvSpPr>
            <p:cNvPr name="Freeform 50" id="50"/>
            <p:cNvSpPr/>
            <p:nvPr/>
          </p:nvSpPr>
          <p:spPr>
            <a:xfrm flipH="false" flipV="false" rot="0">
              <a:off x="25400" y="25400"/>
              <a:ext cx="1299718" cy="1299718"/>
            </a:xfrm>
            <a:custGeom>
              <a:avLst/>
              <a:gdLst/>
              <a:ahLst/>
              <a:cxnLst/>
              <a:rect r="r" b="b" t="t" l="l"/>
              <a:pathLst>
                <a:path h="1299718" w="1299718">
                  <a:moveTo>
                    <a:pt x="0" y="649859"/>
                  </a:moveTo>
                  <a:cubicBezTo>
                    <a:pt x="0" y="290957"/>
                    <a:pt x="290957" y="0"/>
                    <a:pt x="649859" y="0"/>
                  </a:cubicBezTo>
                  <a:cubicBezTo>
                    <a:pt x="1008761" y="0"/>
                    <a:pt x="1299718" y="290957"/>
                    <a:pt x="1299718" y="649859"/>
                  </a:cubicBezTo>
                  <a:cubicBezTo>
                    <a:pt x="1299718" y="1008761"/>
                    <a:pt x="1008761" y="1299718"/>
                    <a:pt x="649859" y="1299718"/>
                  </a:cubicBezTo>
                  <a:cubicBezTo>
                    <a:pt x="290957" y="1299718"/>
                    <a:pt x="0" y="1008634"/>
                    <a:pt x="0" y="649859"/>
                  </a:cubicBezTo>
                  <a:close/>
                </a:path>
              </a:pathLst>
            </a:custGeom>
            <a:blipFill>
              <a:blip r:embed="rId8"/>
              <a:stretch>
                <a:fillRect l="-1954" t="-28448" r="-1946" b="-28441"/>
              </a:stretch>
            </a:blipFill>
          </p:spPr>
        </p:sp>
        <p:sp>
          <p:nvSpPr>
            <p:cNvPr name="Freeform 51" id="51"/>
            <p:cNvSpPr/>
            <p:nvPr/>
          </p:nvSpPr>
          <p:spPr>
            <a:xfrm flipH="false" flipV="false" rot="0">
              <a:off x="0" y="0"/>
              <a:ext cx="1350518" cy="1350518"/>
            </a:xfrm>
            <a:custGeom>
              <a:avLst/>
              <a:gdLst/>
              <a:ahLst/>
              <a:cxnLst/>
              <a:rect r="r" b="b" t="t" l="l"/>
              <a:pathLst>
                <a:path h="1350518" w="1350518">
                  <a:moveTo>
                    <a:pt x="0" y="675259"/>
                  </a:moveTo>
                  <a:cubicBezTo>
                    <a:pt x="0" y="302260"/>
                    <a:pt x="302260" y="0"/>
                    <a:pt x="675259" y="0"/>
                  </a:cubicBezTo>
                  <a:lnTo>
                    <a:pt x="675259" y="25400"/>
                  </a:lnTo>
                  <a:lnTo>
                    <a:pt x="675259" y="0"/>
                  </a:lnTo>
                  <a:cubicBezTo>
                    <a:pt x="1048131" y="0"/>
                    <a:pt x="1350518" y="302260"/>
                    <a:pt x="1350518" y="675259"/>
                  </a:cubicBezTo>
                  <a:lnTo>
                    <a:pt x="1325118" y="675259"/>
                  </a:lnTo>
                  <a:lnTo>
                    <a:pt x="1350518" y="675259"/>
                  </a:lnTo>
                  <a:cubicBezTo>
                    <a:pt x="1350518" y="1048131"/>
                    <a:pt x="1048258" y="1350518"/>
                    <a:pt x="675259" y="1350518"/>
                  </a:cubicBezTo>
                  <a:lnTo>
                    <a:pt x="675259" y="1325118"/>
                  </a:lnTo>
                  <a:lnTo>
                    <a:pt x="675259" y="1350518"/>
                  </a:lnTo>
                  <a:cubicBezTo>
                    <a:pt x="302260" y="1350391"/>
                    <a:pt x="0" y="1048131"/>
                    <a:pt x="0" y="675259"/>
                  </a:cubicBezTo>
                  <a:lnTo>
                    <a:pt x="25400" y="675259"/>
                  </a:lnTo>
                  <a:lnTo>
                    <a:pt x="50800" y="675259"/>
                  </a:lnTo>
                  <a:lnTo>
                    <a:pt x="25400" y="675259"/>
                  </a:lnTo>
                  <a:lnTo>
                    <a:pt x="0" y="675259"/>
                  </a:lnTo>
                  <a:moveTo>
                    <a:pt x="50800" y="675259"/>
                  </a:moveTo>
                  <a:cubicBezTo>
                    <a:pt x="50800" y="689229"/>
                    <a:pt x="39370" y="700659"/>
                    <a:pt x="25400" y="700659"/>
                  </a:cubicBezTo>
                  <a:cubicBezTo>
                    <a:pt x="11430" y="700659"/>
                    <a:pt x="0" y="689229"/>
                    <a:pt x="0" y="675259"/>
                  </a:cubicBezTo>
                  <a:cubicBezTo>
                    <a:pt x="0" y="661289"/>
                    <a:pt x="11430" y="649859"/>
                    <a:pt x="25400" y="649859"/>
                  </a:cubicBezTo>
                  <a:cubicBezTo>
                    <a:pt x="39370" y="649859"/>
                    <a:pt x="50800" y="661289"/>
                    <a:pt x="50800" y="675259"/>
                  </a:cubicBezTo>
                  <a:cubicBezTo>
                    <a:pt x="50800" y="1020064"/>
                    <a:pt x="330327" y="1299718"/>
                    <a:pt x="675259" y="1299718"/>
                  </a:cubicBezTo>
                  <a:cubicBezTo>
                    <a:pt x="1020191" y="1299718"/>
                    <a:pt x="1299718" y="1020191"/>
                    <a:pt x="1299718" y="675259"/>
                  </a:cubicBezTo>
                  <a:cubicBezTo>
                    <a:pt x="1299718" y="330327"/>
                    <a:pt x="1020064" y="50800"/>
                    <a:pt x="675259" y="50800"/>
                  </a:cubicBezTo>
                  <a:lnTo>
                    <a:pt x="675259" y="25400"/>
                  </a:lnTo>
                  <a:lnTo>
                    <a:pt x="675259" y="50800"/>
                  </a:lnTo>
                  <a:cubicBezTo>
                    <a:pt x="330327" y="50800"/>
                    <a:pt x="50800" y="330327"/>
                    <a:pt x="50800" y="675259"/>
                  </a:cubicBezTo>
                  <a:close/>
                </a:path>
              </a:pathLst>
            </a:custGeom>
            <a:solidFill>
              <a:srgbClr val="70C573"/>
            </a:solidFill>
          </p:spPr>
        </p:sp>
      </p:grpSp>
    </p:spTree>
  </p:cSld>
  <p:clrMapOvr>
    <a:masterClrMapping/>
  </p:clrMapOvr>
</p:sld>
</file>

<file path=ppt/slides/slide9.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Beneficiile sustenabilității culturale și sociale</a:t>
              </a:r>
            </a:p>
          </p:txBody>
        </p:sp>
      </p:grpSp>
      <p:sp>
        <p:nvSpPr>
          <p:cNvPr name="TextBox 7" id="7"/>
          <p:cNvSpPr txBox="true"/>
          <p:nvPr/>
        </p:nvSpPr>
        <p:spPr>
          <a:xfrm rot="0">
            <a:off x="352787" y="1689700"/>
            <a:ext cx="12836650" cy="4243578"/>
          </a:xfrm>
          <a:prstGeom prst="rect">
            <a:avLst/>
          </a:prstGeom>
        </p:spPr>
        <p:txBody>
          <a:bodyPr anchor="t" rtlCol="false" tIns="0" lIns="0" bIns="0" rIns="0">
            <a:spAutoFit/>
          </a:bodyPr>
          <a:lstStyle/>
          <a:p>
            <a:pPr algn="just" marL="0" indent="0" lvl="0">
              <a:lnSpc>
                <a:spcPts val="3726"/>
              </a:lnSpc>
            </a:pPr>
            <a:r>
              <a:rPr lang="en-US" b="true" sz="2700">
                <a:solidFill>
                  <a:srgbClr val="616161"/>
                </a:solidFill>
                <a:latin typeface="Calibri (MS) Bold"/>
                <a:ea typeface="Calibri (MS) Bold"/>
                <a:cs typeface="Calibri (MS) Bold"/>
                <a:sym typeface="Calibri (MS) Bold"/>
              </a:rPr>
              <a:t>Conservarea tradițiilor</a:t>
            </a:r>
          </a:p>
          <a:p>
            <a:pPr algn="just" marL="0" indent="0" lvl="0">
              <a:lnSpc>
                <a:spcPts val="3726"/>
              </a:lnSpc>
            </a:pPr>
            <a:r>
              <a:rPr lang="en-US" sz="2700">
                <a:solidFill>
                  <a:srgbClr val="616161"/>
                </a:solidFill>
                <a:latin typeface="Calibri (MS)"/>
                <a:ea typeface="Calibri (MS)"/>
                <a:cs typeface="Calibri (MS)"/>
                <a:sym typeface="Calibri (MS)"/>
              </a:rPr>
              <a:t>Concentrându-se pe sustenabilitate, turismul ajută la menținerea vii a tradițiilor și practicilor culturale pentru generațiile viitoare.</a:t>
            </a:r>
          </a:p>
          <a:p>
            <a:pPr algn="just" marL="0" indent="0" lvl="0">
              <a:lnSpc>
                <a:spcPts val="3726"/>
              </a:lnSpc>
            </a:pPr>
            <a:r>
              <a:rPr lang="en-US" b="true" sz="2700">
                <a:solidFill>
                  <a:srgbClr val="616161"/>
                </a:solidFill>
                <a:latin typeface="Calibri (MS) Bold"/>
                <a:ea typeface="Calibri (MS) Bold"/>
                <a:cs typeface="Calibri (MS) Bold"/>
                <a:sym typeface="Calibri (MS) Bold"/>
              </a:rPr>
              <a:t>Beneficii economice</a:t>
            </a:r>
          </a:p>
          <a:p>
            <a:pPr algn="just" marL="0" indent="0" lvl="0">
              <a:lnSpc>
                <a:spcPts val="3726"/>
              </a:lnSpc>
            </a:pPr>
            <a:r>
              <a:rPr lang="en-US" b="true" sz="2700">
                <a:solidFill>
                  <a:srgbClr val="616161"/>
                </a:solidFill>
                <a:latin typeface="Calibri (MS) Bold"/>
                <a:ea typeface="Calibri (MS) Bold"/>
                <a:cs typeface="Calibri (MS) Bold"/>
                <a:sym typeface="Calibri (MS) Bold"/>
              </a:rPr>
              <a:t>T</a:t>
            </a:r>
            <a:r>
              <a:rPr lang="en-US" sz="2700">
                <a:solidFill>
                  <a:srgbClr val="616161"/>
                </a:solidFill>
                <a:latin typeface="Calibri (MS)"/>
                <a:ea typeface="Calibri (MS)"/>
                <a:cs typeface="Calibri (MS)"/>
                <a:sym typeface="Calibri (MS)"/>
              </a:rPr>
              <a:t>urismul cultural poate stimula economiile locale prin atragerea vizitatorilor interesați de experiențe autentice.</a:t>
            </a:r>
          </a:p>
          <a:p>
            <a:pPr algn="just" marL="0" indent="0" lvl="0">
              <a:lnSpc>
                <a:spcPts val="3726"/>
              </a:lnSpc>
            </a:pPr>
            <a:r>
              <a:rPr lang="en-US" b="true" sz="2700">
                <a:solidFill>
                  <a:srgbClr val="616161"/>
                </a:solidFill>
                <a:latin typeface="Calibri (MS) Bold"/>
                <a:ea typeface="Calibri (MS) Bold"/>
                <a:cs typeface="Calibri (MS) Bold"/>
                <a:sym typeface="Calibri (MS) Bold"/>
              </a:rPr>
              <a:t>Împuternicirea comunității</a:t>
            </a:r>
          </a:p>
          <a:p>
            <a:pPr algn="just" marL="0" indent="0" lvl="0">
              <a:lnSpc>
                <a:spcPts val="3726"/>
              </a:lnSpc>
            </a:pPr>
            <a:r>
              <a:rPr lang="en-US" sz="2700">
                <a:solidFill>
                  <a:srgbClr val="616161"/>
                </a:solidFill>
                <a:latin typeface="Calibri (MS)"/>
                <a:ea typeface="Calibri (MS)"/>
                <a:cs typeface="Calibri (MS)"/>
                <a:sym typeface="Calibri (MS)"/>
              </a:rPr>
              <a:t>Prin implicarea localnicilor în turism, comunitățile dobândesc un sentiment de apartenență și mândrie, ceea ce duce la comunități mai puternice și mai rezistente.</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DAGv4Gc6zIw</dc:identifier>
  <dcterms:modified xsi:type="dcterms:W3CDTF">2011-08-01T06:04:30Z</dcterms:modified>
  <cp:revision>1</cp:revision>
  <dc:title>Copy of Module 1_Sub module 3.pptx</dc:title>
</cp:coreProperties>
</file>